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0"/>
  </p:notesMasterIdLst>
  <p:handoutMasterIdLst>
    <p:handoutMasterId r:id="rId41"/>
  </p:handoutMasterIdLst>
  <p:sldIdLst>
    <p:sldId id="274" r:id="rId3"/>
    <p:sldId id="651" r:id="rId4"/>
    <p:sldId id="652" r:id="rId5"/>
    <p:sldId id="576" r:id="rId6"/>
    <p:sldId id="624" r:id="rId7"/>
    <p:sldId id="616" r:id="rId8"/>
    <p:sldId id="625" r:id="rId9"/>
    <p:sldId id="648" r:id="rId10"/>
    <p:sldId id="647" r:id="rId11"/>
    <p:sldId id="620" r:id="rId12"/>
    <p:sldId id="626" r:id="rId13"/>
    <p:sldId id="622" r:id="rId14"/>
    <p:sldId id="630" r:id="rId15"/>
    <p:sldId id="628" r:id="rId16"/>
    <p:sldId id="629" r:id="rId17"/>
    <p:sldId id="632" r:id="rId18"/>
    <p:sldId id="649" r:id="rId19"/>
    <p:sldId id="627" r:id="rId20"/>
    <p:sldId id="635" r:id="rId21"/>
    <p:sldId id="633" r:id="rId22"/>
    <p:sldId id="634" r:id="rId23"/>
    <p:sldId id="636" r:id="rId24"/>
    <p:sldId id="638" r:id="rId25"/>
    <p:sldId id="639" r:id="rId26"/>
    <p:sldId id="640" r:id="rId27"/>
    <p:sldId id="641" r:id="rId28"/>
    <p:sldId id="637" r:id="rId29"/>
    <p:sldId id="642" r:id="rId30"/>
    <p:sldId id="643" r:id="rId31"/>
    <p:sldId id="644" r:id="rId32"/>
    <p:sldId id="650" r:id="rId33"/>
    <p:sldId id="645" r:id="rId34"/>
    <p:sldId id="646" r:id="rId35"/>
    <p:sldId id="457" r:id="rId36"/>
    <p:sldId id="653" r:id="rId37"/>
    <p:sldId id="654" r:id="rId38"/>
    <p:sldId id="655" r:id="rId3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D06E64D-76A5-454E-9796-2017EAC3F2F7}">
          <p14:sldIdLst>
            <p14:sldId id="274"/>
            <p14:sldId id="651"/>
            <p14:sldId id="652"/>
          </p14:sldIdLst>
        </p14:section>
        <p14:section name="Spring Data" id="{813DF7E2-74AB-4E3A-9B46-2566DC216237}">
          <p14:sldIdLst>
            <p14:sldId id="576"/>
            <p14:sldId id="624"/>
            <p14:sldId id="616"/>
            <p14:sldId id="625"/>
            <p14:sldId id="648"/>
            <p14:sldId id="647"/>
            <p14:sldId id="620"/>
            <p14:sldId id="626"/>
            <p14:sldId id="622"/>
            <p14:sldId id="630"/>
            <p14:sldId id="628"/>
            <p14:sldId id="629"/>
            <p14:sldId id="632"/>
            <p14:sldId id="649"/>
            <p14:sldId id="627"/>
            <p14:sldId id="635"/>
            <p14:sldId id="633"/>
            <p14:sldId id="634"/>
            <p14:sldId id="636"/>
            <p14:sldId id="638"/>
            <p14:sldId id="639"/>
            <p14:sldId id="640"/>
            <p14:sldId id="641"/>
            <p14:sldId id="637"/>
            <p14:sldId id="642"/>
            <p14:sldId id="643"/>
            <p14:sldId id="644"/>
            <p14:sldId id="650"/>
            <p14:sldId id="645"/>
            <p14:sldId id="646"/>
          </p14:sldIdLst>
        </p14:section>
        <p14:section name="Advanced Concepts" id="{BD60B6E9-85E7-49E8-9F66-AE28A5DD5D66}">
          <p14:sldIdLst>
            <p14:sldId id="457"/>
            <p14:sldId id="653"/>
            <p14:sldId id="654"/>
            <p14:sldId id="655"/>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E85C0E"/>
    <a:srgbClr val="FBEEDC"/>
    <a:srgbClr val="CC0000"/>
    <a:srgbClr val="F0A22E"/>
    <a:srgbClr val="603A14"/>
    <a:srgbClr val="BAB398"/>
    <a:srgbClr val="ADA485"/>
    <a:srgbClr val="C6C0AA"/>
    <a:srgbClr val="663606"/>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37" autoAdjust="0"/>
    <p:restoredTop sz="89926" autoAdjust="0"/>
  </p:normalViewPr>
  <p:slideViewPr>
    <p:cSldViewPr>
      <p:cViewPr varScale="1">
        <p:scale>
          <a:sx n="93" d="100"/>
          <a:sy n="93" d="100"/>
        </p:scale>
        <p:origin x="336" y="90"/>
      </p:cViewPr>
      <p:guideLst>
        <p:guide orient="horz" pos="2160"/>
        <p:guide pos="3839"/>
      </p:guideLst>
    </p:cSldViewPr>
  </p:slideViewPr>
  <p:outlineViewPr>
    <p:cViewPr>
      <p:scale>
        <a:sx n="33" d="100"/>
        <a:sy n="33" d="100"/>
      </p:scale>
      <p:origin x="0" y="-6192"/>
    </p:cViewPr>
  </p:outlineViewPr>
  <p:notesTextViewPr>
    <p:cViewPr>
      <p:scale>
        <a:sx n="300" d="100"/>
        <a:sy n="300" d="100"/>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7/19/2017</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7/19/2017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573680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36</a:t>
            </a:fld>
            <a:endParaRPr lang="en-US" dirty="0"/>
          </a:p>
        </p:txBody>
      </p:sp>
    </p:spTree>
    <p:extLst>
      <p:ext uri="{BB962C8B-B14F-4D97-AF65-F5344CB8AC3E}">
        <p14:creationId xmlns:p14="http://schemas.microsoft.com/office/powerpoint/2010/main" val="902063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37</a:t>
            </a:fld>
            <a:endParaRPr lang="en-US" dirty="0"/>
          </a:p>
        </p:txBody>
      </p:sp>
    </p:spTree>
    <p:extLst>
      <p:ext uri="{BB962C8B-B14F-4D97-AF65-F5344CB8AC3E}">
        <p14:creationId xmlns:p14="http://schemas.microsoft.com/office/powerpoint/2010/main" val="2332138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hdr" idx="2"/>
          </p:nvPr>
        </p:nvSpPr>
        <p:spPr>
          <a:xfrm>
            <a:off x="0" y="0"/>
            <a:ext cx="2971799" cy="251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000" b="0" i="0" u="none" strike="noStrike" cap="none">
                <a:solidFill>
                  <a:schemeClr val="dk1"/>
                </a:solidFill>
                <a:latin typeface="Calibri"/>
                <a:ea typeface="Calibri"/>
                <a:cs typeface="Calibri"/>
                <a:sym typeface="Calibri"/>
              </a:rPr>
              <a:t>*</a:t>
            </a:r>
          </a:p>
        </p:txBody>
      </p:sp>
      <p:sp>
        <p:nvSpPr>
          <p:cNvPr id="96" name="Shape 96"/>
          <p:cNvSpPr txBox="1">
            <a:spLocks noGrp="1"/>
          </p:cNvSpPr>
          <p:nvPr>
            <p:ph type="ftr" idx="11"/>
          </p:nvPr>
        </p:nvSpPr>
        <p:spPr>
          <a:xfrm>
            <a:off x="0" y="8747999"/>
            <a:ext cx="6308999" cy="394412"/>
          </a:xfrm>
          <a:prstGeom prst="rect">
            <a:avLst/>
          </a:prstGeom>
          <a:noFill/>
          <a:ln>
            <a:noFill/>
          </a:ln>
        </p:spPr>
        <p:txBody>
          <a:bodyPr lIns="91425" tIns="45700" rIns="91425" bIns="45700" anchor="b" anchorCtr="0">
            <a:noAutofit/>
          </a:bodyPr>
          <a:lstStyle/>
          <a:p>
            <a:pPr marL="0" marR="0" lvl="0" indent="0" algn="l" rtl="0">
              <a:spcBef>
                <a:spcPts val="0"/>
              </a:spcBef>
              <a:buSzPct val="25000"/>
              <a:buNone/>
            </a:pPr>
            <a:r>
              <a:rPr lang="en" sz="1000" b="0" i="0" u="none" strike="noStrike" cap="none">
                <a:solidFill>
                  <a:schemeClr val="dk1"/>
                </a:solidFill>
                <a:latin typeface="Calibri"/>
                <a:ea typeface="Calibri"/>
                <a:cs typeface="Calibri"/>
                <a:sym typeface="Calibri"/>
              </a:rPr>
              <a:t>(c) 2008 National Academy for Software Development - http://academy.devbg.org. All rights reserved. Unauthorized copying or re-distribution is strictly prohibited.*</a:t>
            </a:r>
          </a:p>
        </p:txBody>
      </p:sp>
      <p:sp>
        <p:nvSpPr>
          <p:cNvPr id="97" name="Shape 97"/>
          <p:cNvSpPr txBox="1">
            <a:spLocks noGrp="1"/>
          </p:cNvSpPr>
          <p:nvPr>
            <p:ph type="sldNum" idx="12"/>
          </p:nvPr>
        </p:nvSpPr>
        <p:spPr>
          <a:xfrm>
            <a:off x="6308998" y="8747999"/>
            <a:ext cx="547413" cy="394412"/>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000" b="0" i="0" u="none" strike="noStrike" cap="none">
                <a:solidFill>
                  <a:schemeClr val="dk1"/>
                </a:solidFill>
                <a:latin typeface="Calibri"/>
                <a:ea typeface="Calibri"/>
                <a:cs typeface="Calibri"/>
                <a:sym typeface="Calibri"/>
              </a:rPr>
              <a:pPr marL="0" marR="0" lvl="0" indent="0" algn="r" rtl="0">
                <a:spcBef>
                  <a:spcPts val="0"/>
                </a:spcBef>
                <a:buSzPct val="25000"/>
                <a:buNone/>
              </a:pPr>
              <a:t>2</a:t>
            </a:fld>
            <a:r>
              <a:rPr lang="en" sz="1000" b="0" i="0" u="none" strike="noStrike" cap="none">
                <a:solidFill>
                  <a:schemeClr val="dk1"/>
                </a:solidFill>
                <a:latin typeface="Calibri"/>
                <a:ea typeface="Calibri"/>
                <a:cs typeface="Calibri"/>
                <a:sym typeface="Calibri"/>
              </a:rPr>
              <a:t>##</a:t>
            </a:r>
          </a:p>
        </p:txBody>
      </p:sp>
      <p:sp>
        <p:nvSpPr>
          <p:cNvPr id="98" name="Shape 98"/>
          <p:cNvSpPr>
            <a:spLocks noGrp="1" noRot="1" noChangeAspect="1"/>
          </p:cNvSpPr>
          <p:nvPr>
            <p:ph type="sldImg" idx="3"/>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9" name="Shape 99"/>
          <p:cNvSpPr txBox="1">
            <a:spLocks noGrp="1"/>
          </p:cNvSpPr>
          <p:nvPr>
            <p:ph type="body" idx="1"/>
          </p:nvPr>
        </p:nvSpPr>
        <p:spPr>
          <a:xfrm>
            <a:off x="381000" y="4343400"/>
            <a:ext cx="60960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6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6603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Tree>
    <p:extLst>
      <p:ext uri="{BB962C8B-B14F-4D97-AF65-F5344CB8AC3E}">
        <p14:creationId xmlns:p14="http://schemas.microsoft.com/office/powerpoint/2010/main" val="1468328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1306137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976125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772924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22</a:t>
            </a:fld>
            <a:endParaRPr lang="en-US" dirty="0"/>
          </a:p>
        </p:txBody>
      </p:sp>
    </p:spTree>
    <p:extLst>
      <p:ext uri="{BB962C8B-B14F-4D97-AF65-F5344CB8AC3E}">
        <p14:creationId xmlns:p14="http://schemas.microsoft.com/office/powerpoint/2010/main" val="174995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2316773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6456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7/19/2017</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Tree>
    <p:extLst>
      <p:ext uri="{BB962C8B-B14F-4D97-AF65-F5344CB8AC3E}">
        <p14:creationId xmlns:p14="http://schemas.microsoft.com/office/powerpoint/2010/main" val="4205820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14380" y="71439"/>
            <a:ext cx="8735325" cy="909637"/>
          </a:xfrm>
          <a:prstGeom prst="rect">
            <a:avLst/>
          </a:prstGeom>
        </p:spPr>
        <p:txBody>
          <a:bodyPr/>
          <a:lstStyle/>
          <a:p>
            <a:r>
              <a:rPr lang="en-US"/>
              <a:t>Click to edit Master title style</a:t>
            </a:r>
            <a:endParaRPr lang="bg-BG"/>
          </a:p>
        </p:txBody>
      </p:sp>
      <p:sp>
        <p:nvSpPr>
          <p:cNvPr id="3" name="Text Placeholder 2"/>
          <p:cNvSpPr>
            <a:spLocks noGrp="1"/>
          </p:cNvSpPr>
          <p:nvPr>
            <p:ph type="body" sz="half" idx="1"/>
          </p:nvPr>
        </p:nvSpPr>
        <p:spPr>
          <a:xfrm>
            <a:off x="431688" y="1268414"/>
            <a:ext cx="5561151" cy="53292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p:cNvSpPr>
            <a:spLocks noGrp="1"/>
          </p:cNvSpPr>
          <p:nvPr>
            <p:ph sz="half" idx="2"/>
          </p:nvPr>
        </p:nvSpPr>
        <p:spPr>
          <a:xfrm>
            <a:off x="6195986" y="1268414"/>
            <a:ext cx="5561151" cy="53292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Tree>
    <p:extLst>
      <p:ext uri="{BB962C8B-B14F-4D97-AF65-F5344CB8AC3E}">
        <p14:creationId xmlns:p14="http://schemas.microsoft.com/office/powerpoint/2010/main" val="356562964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7/19/2017</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 id="2147483669" r:id="rId6"/>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oftuni.bg/"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oftuni.org/" TargetMode="External"/><Relationship Id="rId5" Type="http://schemas.openxmlformats.org/officeDocument/2006/relationships/image" Target="../media/image7.png"/><Relationship Id="rId4" Type="http://schemas.openxmlformats.org/officeDocument/2006/relationships/hyperlink" Target="http://creativecommons.org/licenses/by-nc-sa/4.0/" TargetMode="External"/><Relationship Id="rId9"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www.indeavr.com/" TargetMode="External"/><Relationship Id="rId13" Type="http://schemas.openxmlformats.org/officeDocument/2006/relationships/image" Target="../media/image26.png"/><Relationship Id="rId18" Type="http://schemas.openxmlformats.org/officeDocument/2006/relationships/hyperlink" Target="https://netpeak.net/" TargetMode="External"/><Relationship Id="rId3" Type="http://schemas.openxmlformats.org/officeDocument/2006/relationships/hyperlink" Target="https://softuni.bg/courses/databases-advanced-hibernate" TargetMode="External"/><Relationship Id="rId7" Type="http://schemas.openxmlformats.org/officeDocument/2006/relationships/image" Target="../media/image23.png"/><Relationship Id="rId12" Type="http://schemas.openxmlformats.org/officeDocument/2006/relationships/hyperlink" Target="http://www.superhosting.bg/" TargetMode="External"/><Relationship Id="rId17" Type="http://schemas.openxmlformats.org/officeDocument/2006/relationships/image" Target="../media/image28.png"/><Relationship Id="rId2" Type="http://schemas.openxmlformats.org/officeDocument/2006/relationships/notesSlide" Target="../notesSlides/notesSlide10.xml"/><Relationship Id="rId16" Type="http://schemas.openxmlformats.org/officeDocument/2006/relationships/hyperlink" Target="http://www.softwaregroup-bg.com/" TargetMode="External"/><Relationship Id="rId1" Type="http://schemas.openxmlformats.org/officeDocument/2006/relationships/slideLayout" Target="../slideLayouts/slideLayout5.xml"/><Relationship Id="rId6" Type="http://schemas.openxmlformats.org/officeDocument/2006/relationships/hyperlink" Target="http://smartit.bg/" TargetMode="External"/><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openxmlformats.org/officeDocument/2006/relationships/hyperlink" Target="http://www.infragistics.com/" TargetMode="External"/><Relationship Id="rId19" Type="http://schemas.openxmlformats.org/officeDocument/2006/relationships/image" Target="../media/image29.png"/><Relationship Id="rId4" Type="http://schemas.openxmlformats.org/officeDocument/2006/relationships/hyperlink" Target="http://xs-software.com/" TargetMode="External"/><Relationship Id="rId9" Type="http://schemas.openxmlformats.org/officeDocument/2006/relationships/image" Target="../media/image24.png"/><Relationship Id="rId14" Type="http://schemas.openxmlformats.org/officeDocument/2006/relationships/hyperlink" Target="http://www.telenor.bg/"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creativecommons.org/licenses/by-nc-sa/3.0/deed.en_US" TargetMode="External"/><Relationship Id="rId5" Type="http://schemas.openxmlformats.org/officeDocument/2006/relationships/hyperlink" Target="http://telerikacademy.com/Courses/Courses/Details/185" TargetMode="Externa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oftuni.org/" TargetMode="External"/><Relationship Id="rId7" Type="http://schemas.openxmlformats.org/officeDocument/2006/relationships/image" Target="../media/image30.png"/><Relationship Id="rId12"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forum.softuni.bg/" TargetMode="External"/><Relationship Id="rId11" Type="http://schemas.openxmlformats.org/officeDocument/2006/relationships/image" Target="../media/image32.png"/><Relationship Id="rId5" Type="http://schemas.openxmlformats.org/officeDocument/2006/relationships/hyperlink" Target="https://www.facebook.com/SoftwareUniversity" TargetMode="External"/><Relationship Id="rId10" Type="http://schemas.openxmlformats.org/officeDocument/2006/relationships/image" Target="../media/image31.png"/><Relationship Id="rId4" Type="http://schemas.openxmlformats.org/officeDocument/2006/relationships/hyperlink" Target="http://softuni.bg/" TargetMode="External"/><Relationship Id="rId9" Type="http://schemas.openxmlformats.org/officeDocument/2006/relationships/hyperlink" Target="http://www.facebook.com/SoftwareUniversit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gif"/><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pring.io/project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80708" y="914400"/>
            <a:ext cx="7035859" cy="1087372"/>
          </a:xfrm>
        </p:spPr>
        <p:txBody>
          <a:bodyPr>
            <a:normAutofit/>
          </a:bodyPr>
          <a:lstStyle/>
          <a:p>
            <a:r>
              <a:rPr lang="en-US" dirty="0" smtClean="0"/>
              <a:t>Spring Data Introduction</a:t>
            </a:r>
            <a:endParaRPr lang="en-US" dirty="0"/>
          </a:p>
        </p:txBody>
      </p:sp>
      <p:sp>
        <p:nvSpPr>
          <p:cNvPr id="6" name="Subtitle 5"/>
          <p:cNvSpPr>
            <a:spLocks noGrp="1"/>
          </p:cNvSpPr>
          <p:nvPr>
            <p:ph type="subTitle" idx="1"/>
          </p:nvPr>
        </p:nvSpPr>
        <p:spPr>
          <a:xfrm>
            <a:off x="5027612" y="1969489"/>
            <a:ext cx="6700512" cy="686636"/>
          </a:xfrm>
        </p:spPr>
        <p:txBody>
          <a:bodyPr>
            <a:normAutofit fontScale="77500" lnSpcReduction="20000"/>
          </a:bodyPr>
          <a:lstStyle/>
          <a:p>
            <a:r>
              <a:rPr lang="en-US" dirty="0" smtClean="0"/>
              <a:t>Spring Data, Repositories, Services</a:t>
            </a:r>
            <a:endParaRPr lang="en-US" dirty="0"/>
          </a:p>
        </p:txBody>
      </p:sp>
      <p:sp>
        <p:nvSpPr>
          <p:cNvPr id="7" name="Text Placeholder 6"/>
          <p:cNvSpPr>
            <a:spLocks noGrp="1"/>
          </p:cNvSpPr>
          <p:nvPr>
            <p:ph type="body" sz="quarter" idx="10"/>
          </p:nvPr>
        </p:nvSpPr>
        <p:spPr>
          <a:xfrm>
            <a:off x="760412" y="4419600"/>
            <a:ext cx="3187613" cy="525135"/>
          </a:xfrm>
        </p:spPr>
        <p:txBody>
          <a:bodyPr/>
          <a:lstStyle/>
          <a:p>
            <a:r>
              <a:rPr lang="en-US" dirty="0"/>
              <a:t>SoftUni Team</a:t>
            </a:r>
          </a:p>
        </p:txBody>
      </p:sp>
      <p:sp>
        <p:nvSpPr>
          <p:cNvPr id="8" name="Text Placeholder 7"/>
          <p:cNvSpPr>
            <a:spLocks noGrp="1"/>
          </p:cNvSpPr>
          <p:nvPr>
            <p:ph type="body" sz="quarter" idx="13"/>
          </p:nvPr>
        </p:nvSpPr>
        <p:spPr>
          <a:xfrm>
            <a:off x="760413" y="4889499"/>
            <a:ext cx="3187614" cy="444343"/>
          </a:xfrm>
        </p:spPr>
        <p:txBody>
          <a:bodyPr/>
          <a:lstStyle/>
          <a:p>
            <a:r>
              <a:rPr lang="en-US" dirty="0"/>
              <a:t>Technical Trainers</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5" name="Picture 2" title="Software University Foundation">
            <a:hlinkClick r:id="rId6" tooltip="Software University Foundation"/>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33" t="-11972" r="-4044" b="1048"/>
          <a:stretch/>
        </p:blipFill>
        <p:spPr bwMode="auto">
          <a:xfrm>
            <a:off x="825157" y="1727069"/>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3935827" y="3949482"/>
            <a:ext cx="2133598" cy="2341486"/>
          </a:xfrm>
          <a:prstGeom prst="rect">
            <a:avLst/>
          </a:prstGeom>
        </p:spPr>
      </p:pic>
      <p:sp>
        <p:nvSpPr>
          <p:cNvPr id="13" name="TextBox 12"/>
          <p:cNvSpPr txBox="1"/>
          <p:nvPr/>
        </p:nvSpPr>
        <p:spPr>
          <a:xfrm rot="576164">
            <a:off x="5430602" y="3800814"/>
            <a:ext cx="1484638" cy="617861"/>
          </a:xfrm>
          <a:prstGeom prst="rect">
            <a:avLst/>
          </a:prstGeom>
          <a:noFill/>
        </p:spPr>
        <p:txBody>
          <a:bodyPr wrap="none" rtlCol="0">
            <a:spAutoFit/>
          </a:bodyPr>
          <a:lstStyle/>
          <a:p>
            <a:pPr algn="ctr">
              <a:lnSpc>
                <a:spcPct val="85000"/>
              </a:lnSpc>
            </a:pPr>
            <a:r>
              <a:rPr lang="en-US" sz="2000" b="1" spc="50" dirty="0">
                <a:ln w="9525" cmpd="sng">
                  <a:solidFill>
                    <a:srgbClr val="FFA72A"/>
                  </a:solidFill>
                  <a:prstDash val="solid"/>
                </a:ln>
                <a:solidFill>
                  <a:srgbClr val="FFF0D9"/>
                </a:solidFill>
                <a:effectLst>
                  <a:glow rad="38100">
                    <a:srgbClr val="F0A22E">
                      <a:alpha val="40000"/>
                    </a:srgbClr>
                  </a:glow>
                </a:effectLst>
              </a:rPr>
              <a:t>Spring Data</a:t>
            </a:r>
            <a:endParaRPr lang="en-US" sz="2200" b="1" spc="50" dirty="0">
              <a:ln w="9525" cmpd="sng">
                <a:solidFill>
                  <a:srgbClr val="FFA72A"/>
                </a:solidFill>
                <a:prstDash val="solid"/>
              </a:ln>
              <a:solidFill>
                <a:srgbClr val="FFF0D9"/>
              </a:solidFill>
              <a:effectLst>
                <a:glow rad="38100">
                  <a:srgbClr val="F0A22E">
                    <a:alpha val="40000"/>
                  </a:srgbClr>
                </a:glow>
              </a:effectLst>
            </a:endParaRPr>
          </a:p>
          <a:p>
            <a:pPr algn="ctr">
              <a:lnSpc>
                <a:spcPct val="85000"/>
              </a:lnSpc>
            </a:pPr>
            <a:r>
              <a:rPr lang="en-US" sz="2000" b="1" spc="50" dirty="0" smtClean="0">
                <a:ln w="9525" cmpd="sng">
                  <a:solidFill>
                    <a:srgbClr val="FFA72A"/>
                  </a:solidFill>
                  <a:prstDash val="solid"/>
                </a:ln>
                <a:solidFill>
                  <a:srgbClr val="FFF0D9"/>
                </a:solidFill>
                <a:effectLst>
                  <a:glow rad="38100">
                    <a:srgbClr val="F0A22E">
                      <a:alpha val="40000"/>
                    </a:srgbClr>
                  </a:glow>
                </a:effectLst>
              </a:rPr>
              <a:t>Intro</a:t>
            </a:r>
            <a:endParaRPr lang="en-US" sz="2200" b="1" spc="50" dirty="0">
              <a:ln w="9525" cmpd="sng">
                <a:solidFill>
                  <a:srgbClr val="FFA72A"/>
                </a:solidFill>
                <a:prstDash val="solid"/>
              </a:ln>
              <a:solidFill>
                <a:srgbClr val="FFF0D9"/>
              </a:solidFill>
              <a:effectLst>
                <a:glow rad="38100">
                  <a:srgbClr val="F0A22E">
                    <a:alpha val="40000"/>
                  </a:srgbClr>
                </a:glow>
              </a:effectLst>
            </a:endParaRPr>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18412" y="3515985"/>
            <a:ext cx="3810000" cy="2857500"/>
          </a:xfrm>
          <a:prstGeom prst="rect">
            <a:avLst/>
          </a:prstGeom>
        </p:spPr>
      </p:pic>
    </p:spTree>
    <p:extLst>
      <p:ext uri="{BB962C8B-B14F-4D97-AF65-F5344CB8AC3E}">
        <p14:creationId xmlns:p14="http://schemas.microsoft.com/office/powerpoint/2010/main" val="32153793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
        <p:nvSpPr>
          <p:cNvPr id="4" name="Title 3"/>
          <p:cNvSpPr>
            <a:spLocks noGrp="1"/>
          </p:cNvSpPr>
          <p:nvPr>
            <p:ph type="title"/>
          </p:nvPr>
        </p:nvSpPr>
        <p:spPr/>
        <p:txBody>
          <a:bodyPr/>
          <a:lstStyle/>
          <a:p>
            <a:r>
              <a:rPr lang="en-US" dirty="0" smtClean="0"/>
              <a:t>Dependencies</a:t>
            </a:r>
            <a:endParaRPr lang="bg-BG" dirty="0"/>
          </a:p>
        </p:txBody>
      </p:sp>
      <p:sp>
        <p:nvSpPr>
          <p:cNvPr id="5" name="Text Placeholder 5"/>
          <p:cNvSpPr txBox="1">
            <a:spLocks/>
          </p:cNvSpPr>
          <p:nvPr/>
        </p:nvSpPr>
        <p:spPr>
          <a:xfrm>
            <a:off x="608012" y="2054979"/>
            <a:ext cx="11125196" cy="183817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&lt;parent&gt;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&lt;groupId&gt;</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org.springframework.boot</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&lt;/groupId&gt;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&lt;artifactId&gt;</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spring-boot-starter-parent</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&lt;/artifactId&gt;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&lt;version&gt;1.4.1.RELEASE&lt;/version&gt;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&lt;/parent</a:t>
            </a:r>
            <a:r>
              <a:rPr lang="en-US" sz="22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&gt;</a:t>
            </a:r>
            <a:endPar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Text Placeholder 5"/>
          <p:cNvSpPr txBox="1">
            <a:spLocks/>
          </p:cNvSpPr>
          <p:nvPr/>
        </p:nvSpPr>
        <p:spPr>
          <a:xfrm>
            <a:off x="608012" y="1524000"/>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pom.xml</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AutoShape 7"/>
          <p:cNvSpPr>
            <a:spLocks noChangeArrowheads="1"/>
          </p:cNvSpPr>
          <p:nvPr/>
        </p:nvSpPr>
        <p:spPr bwMode="auto">
          <a:xfrm>
            <a:off x="8678970" y="1937846"/>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Parent</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397185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11</a:t>
            </a:fld>
            <a:endParaRPr lang="en-US" dirty="0"/>
          </a:p>
        </p:txBody>
      </p:sp>
      <p:sp>
        <p:nvSpPr>
          <p:cNvPr id="4" name="Title 3"/>
          <p:cNvSpPr>
            <a:spLocks noGrp="1"/>
          </p:cNvSpPr>
          <p:nvPr>
            <p:ph type="title"/>
          </p:nvPr>
        </p:nvSpPr>
        <p:spPr/>
        <p:txBody>
          <a:bodyPr/>
          <a:lstStyle/>
          <a:p>
            <a:r>
              <a:rPr lang="en-US" dirty="0" smtClean="0"/>
              <a:t>Dependencies</a:t>
            </a:r>
            <a:endParaRPr lang="bg-BG" dirty="0"/>
          </a:p>
        </p:txBody>
      </p:sp>
      <p:sp>
        <p:nvSpPr>
          <p:cNvPr id="5" name="Text Placeholder 5"/>
          <p:cNvSpPr txBox="1">
            <a:spLocks/>
          </p:cNvSpPr>
          <p:nvPr/>
        </p:nvSpPr>
        <p:spPr>
          <a:xfrm>
            <a:off x="608012" y="2054979"/>
            <a:ext cx="11125196" cy="386950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&lt;dependencies</a:t>
            </a:r>
            <a:r>
              <a:rPr lang="en-US" sz="22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&gt;</a:t>
            </a:r>
            <a:endPar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&lt;dependency&gt;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&lt;groupId&gt;</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org.springframework.boot</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&lt;/groupId&gt;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&lt;artifactId&gt;</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spring-boot-starter-data-jpa</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&lt;/artifactId&gt;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&lt;/dependency</a:t>
            </a:r>
            <a:r>
              <a:rPr lang="en-US" sz="22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&gt;</a:t>
            </a:r>
          </a:p>
          <a:p>
            <a:pPr marL="0" lvl="1" indent="0">
              <a:lnSpc>
                <a:spcPct val="100000"/>
              </a:lnSpc>
              <a:spcBef>
                <a:spcPts val="0"/>
              </a:spcBef>
              <a:spcAft>
                <a:spcPts val="0"/>
              </a:spcAft>
              <a:buClr>
                <a:srgbClr val="F2B254"/>
              </a:buClr>
              <a:buSzPct val="100000"/>
              <a:buNone/>
            </a:pPr>
            <a:endPar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&lt;dependency&gt;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&lt;groupId&gt;</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mysql</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&lt;/groupId&gt;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&lt;artifactId&gt;</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mysql-connector-java</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&lt;/artifactId&gt;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&lt;/dependency</a:t>
            </a:r>
            <a:r>
              <a:rPr lang="en-US" sz="22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&gt;</a:t>
            </a:r>
            <a:endPar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&lt;/dependencies&gt;</a:t>
            </a:r>
          </a:p>
        </p:txBody>
      </p:sp>
      <p:sp>
        <p:nvSpPr>
          <p:cNvPr id="6" name="Text Placeholder 5"/>
          <p:cNvSpPr txBox="1">
            <a:spLocks/>
          </p:cNvSpPr>
          <p:nvPr/>
        </p:nvSpPr>
        <p:spPr>
          <a:xfrm>
            <a:off x="608012" y="1524000"/>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pom.xml</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AutoShape 7"/>
          <p:cNvSpPr>
            <a:spLocks noChangeArrowheads="1"/>
          </p:cNvSpPr>
          <p:nvPr/>
        </p:nvSpPr>
        <p:spPr bwMode="auto">
          <a:xfrm>
            <a:off x="7923212" y="2214111"/>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Spring Data</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8" name="AutoShape 7"/>
          <p:cNvSpPr>
            <a:spLocks noChangeArrowheads="1"/>
          </p:cNvSpPr>
          <p:nvPr/>
        </p:nvSpPr>
        <p:spPr bwMode="auto">
          <a:xfrm>
            <a:off x="6718412" y="4010289"/>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MySQL Connector</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287168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12</a:t>
            </a:fld>
            <a:endParaRPr lang="en-US" dirty="0"/>
          </a:p>
        </p:txBody>
      </p:sp>
      <p:sp>
        <p:nvSpPr>
          <p:cNvPr id="4" name="Title 3"/>
          <p:cNvSpPr>
            <a:spLocks noGrp="1"/>
          </p:cNvSpPr>
          <p:nvPr>
            <p:ph type="title"/>
          </p:nvPr>
        </p:nvSpPr>
        <p:spPr/>
        <p:txBody>
          <a:bodyPr/>
          <a:lstStyle/>
          <a:p>
            <a:r>
              <a:rPr lang="en-US" dirty="0" smtClean="0"/>
              <a:t>Build</a:t>
            </a:r>
            <a:endParaRPr lang="bg-BG" dirty="0"/>
          </a:p>
        </p:txBody>
      </p:sp>
      <p:sp>
        <p:nvSpPr>
          <p:cNvPr id="5" name="Text Placeholder 5"/>
          <p:cNvSpPr txBox="1">
            <a:spLocks/>
          </p:cNvSpPr>
          <p:nvPr/>
        </p:nvSpPr>
        <p:spPr>
          <a:xfrm>
            <a:off x="608012" y="2054979"/>
            <a:ext cx="11125196" cy="454661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&lt;build&gt;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&lt;plugins&gt;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&lt;plugin&gt;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&lt;groupId&gt;org.apache.maven.plugins&lt;/groupId&gt;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&lt;artifactId&gt;maven-compiler-plugin&lt;/artifactId&gt;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&lt;version&gt;3.5.1&lt;/version&gt;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&lt;configuration&gt;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&lt;source&gt;</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1.8</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&lt;/source&gt;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&lt;target&gt;</a:t>
            </a:r>
            <a:r>
              <a:rPr lang="en-US" sz="2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1.8</a:t>
            </a: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&lt;/target&gt;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&lt;/configuration&gt;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&lt;/plugin&gt;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&lt;/plugins&gt;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&lt;/build&gt;</a:t>
            </a:r>
          </a:p>
        </p:txBody>
      </p:sp>
      <p:sp>
        <p:nvSpPr>
          <p:cNvPr id="6" name="Text Placeholder 5"/>
          <p:cNvSpPr txBox="1">
            <a:spLocks/>
          </p:cNvSpPr>
          <p:nvPr/>
        </p:nvSpPr>
        <p:spPr>
          <a:xfrm>
            <a:off x="608012" y="1524000"/>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pom.xml</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AutoShape 7"/>
          <p:cNvSpPr>
            <a:spLocks noChangeArrowheads="1"/>
          </p:cNvSpPr>
          <p:nvPr/>
        </p:nvSpPr>
        <p:spPr bwMode="auto">
          <a:xfrm>
            <a:off x="7008812" y="4115432"/>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Java compile version</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85286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612" y="547243"/>
            <a:ext cx="5914829" cy="6075997"/>
          </a:xfrm>
          <a:prstGeom prst="rect">
            <a:avLst/>
          </a:prstGeom>
        </p:spPr>
      </p:pic>
      <p:sp>
        <p:nvSpPr>
          <p:cNvPr id="2" name="Slide Number Placeholder 1"/>
          <p:cNvSpPr>
            <a:spLocks noGrp="1"/>
          </p:cNvSpPr>
          <p:nvPr>
            <p:ph type="sldNum" sz="quarter" idx="4"/>
          </p:nvPr>
        </p:nvSpPr>
        <p:spPr/>
        <p:txBody>
          <a:bodyPr/>
          <a:lstStyle/>
          <a:p>
            <a:fld id="{C014DD1E-5D91-48A3-AD6D-45FBA980D106}" type="slidenum">
              <a:rPr lang="en-US" smtClean="0"/>
              <a:pPr/>
              <a:t>13</a:t>
            </a:fld>
            <a:endParaRPr lang="en-US" dirty="0"/>
          </a:p>
        </p:txBody>
      </p:sp>
      <p:sp>
        <p:nvSpPr>
          <p:cNvPr id="4" name="Title 3"/>
          <p:cNvSpPr>
            <a:spLocks noGrp="1"/>
          </p:cNvSpPr>
          <p:nvPr>
            <p:ph type="title"/>
          </p:nvPr>
        </p:nvSpPr>
        <p:spPr/>
        <p:txBody>
          <a:bodyPr/>
          <a:lstStyle/>
          <a:p>
            <a:r>
              <a:rPr lang="en-US" dirty="0" smtClean="0"/>
              <a:t>Configuration</a:t>
            </a:r>
            <a:endParaRPr lang="bg-BG" dirty="0"/>
          </a:p>
        </p:txBody>
      </p:sp>
      <p:sp>
        <p:nvSpPr>
          <p:cNvPr id="8" name="AutoShape 7"/>
          <p:cNvSpPr>
            <a:spLocks noChangeArrowheads="1"/>
          </p:cNvSpPr>
          <p:nvPr/>
        </p:nvSpPr>
        <p:spPr bwMode="auto">
          <a:xfrm>
            <a:off x="8242412" y="3886200"/>
            <a:ext cx="3048000" cy="456568"/>
          </a:xfrm>
          <a:prstGeom prst="wedgeRoundRectCallout">
            <a:avLst>
              <a:gd name="adj1" fmla="val -41229"/>
              <a:gd name="adj2" fmla="val -87450"/>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Configuration file</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340325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4" name="Title 3"/>
          <p:cNvSpPr>
            <a:spLocks noGrp="1"/>
          </p:cNvSpPr>
          <p:nvPr>
            <p:ph type="title"/>
          </p:nvPr>
        </p:nvSpPr>
        <p:spPr/>
        <p:txBody>
          <a:bodyPr/>
          <a:lstStyle/>
          <a:p>
            <a:r>
              <a:rPr lang="en-US" dirty="0" smtClean="0"/>
              <a:t>Configuration</a:t>
            </a:r>
            <a:endParaRPr lang="bg-BG" dirty="0"/>
          </a:p>
        </p:txBody>
      </p:sp>
      <p:sp>
        <p:nvSpPr>
          <p:cNvPr id="5" name="Text Placeholder 5"/>
          <p:cNvSpPr txBox="1">
            <a:spLocks/>
          </p:cNvSpPr>
          <p:nvPr/>
        </p:nvSpPr>
        <p:spPr>
          <a:xfrm>
            <a:off x="608012" y="1597779"/>
            <a:ext cx="11125196" cy="454661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#Data Source Properties</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spring.datasource.driverClassName = com.mysql.jdbc.Driver</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spring.datasource.url = jdbc:mysql://localhost:3306/school?useSSL=false</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spring.datasource.username = root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spring.datasource.password = 1234</a:t>
            </a:r>
          </a:p>
          <a:p>
            <a:pPr marL="0" lvl="1" indent="0">
              <a:lnSpc>
                <a:spcPct val="100000"/>
              </a:lnSpc>
              <a:spcBef>
                <a:spcPts val="0"/>
              </a:spcBef>
              <a:spcAft>
                <a:spcPts val="0"/>
              </a:spcAft>
              <a:buClr>
                <a:srgbClr val="F2B254"/>
              </a:buClr>
              <a:buSzPct val="100000"/>
              <a:buNone/>
            </a:pPr>
            <a:endPar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#JPA Properties</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spring.jpa.properties.hibernate.dialect = org.hibernate.dialect.MySQL5InnoDBDialect</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spring.jpa.properties.hibernate.format_sql = TRUE</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spring.jpa.hibernate.ddl-auto = </a:t>
            </a:r>
            <a:r>
              <a:rPr lang="en-US" sz="22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create-drop</a:t>
            </a:r>
            <a:endPar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endPar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Text Placeholder 5"/>
          <p:cNvSpPr txBox="1">
            <a:spLocks/>
          </p:cNvSpPr>
          <p:nvPr/>
        </p:nvSpPr>
        <p:spPr>
          <a:xfrm>
            <a:off x="608012" y="1066800"/>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application.properties</a:t>
            </a:r>
          </a:p>
        </p:txBody>
      </p:sp>
      <p:sp>
        <p:nvSpPr>
          <p:cNvPr id="7" name="AutoShape 7"/>
          <p:cNvSpPr>
            <a:spLocks noChangeArrowheads="1"/>
          </p:cNvSpPr>
          <p:nvPr/>
        </p:nvSpPr>
        <p:spPr bwMode="auto">
          <a:xfrm>
            <a:off x="6399212" y="3421785"/>
            <a:ext cx="3048000" cy="456568"/>
          </a:xfrm>
          <a:prstGeom prst="wedgeRoundRectCallout">
            <a:avLst>
              <a:gd name="adj1" fmla="val -41229"/>
              <a:gd name="adj2" fmla="val -87450"/>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Database Connection</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8" name="AutoShape 7"/>
          <p:cNvSpPr>
            <a:spLocks noChangeArrowheads="1"/>
          </p:cNvSpPr>
          <p:nvPr/>
        </p:nvSpPr>
        <p:spPr bwMode="auto">
          <a:xfrm>
            <a:off x="8497774" y="5459538"/>
            <a:ext cx="3048000" cy="456568"/>
          </a:xfrm>
          <a:prstGeom prst="wedgeRoundRectCallout">
            <a:avLst>
              <a:gd name="adj1" fmla="val -41229"/>
              <a:gd name="adj2" fmla="val -87450"/>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JPA properties</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12811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4" name="Title 3"/>
          <p:cNvSpPr>
            <a:spLocks noGrp="1"/>
          </p:cNvSpPr>
          <p:nvPr>
            <p:ph type="title"/>
          </p:nvPr>
        </p:nvSpPr>
        <p:spPr/>
        <p:txBody>
          <a:bodyPr/>
          <a:lstStyle/>
          <a:p>
            <a:r>
              <a:rPr lang="en-US" dirty="0" smtClean="0"/>
              <a:t>Configuration</a:t>
            </a:r>
            <a:endParaRPr lang="bg-BG" dirty="0"/>
          </a:p>
        </p:txBody>
      </p:sp>
      <p:sp>
        <p:nvSpPr>
          <p:cNvPr id="5" name="Text Placeholder 5"/>
          <p:cNvSpPr txBox="1">
            <a:spLocks/>
          </p:cNvSpPr>
          <p:nvPr/>
        </p:nvSpPr>
        <p:spPr>
          <a:xfrm>
            <a:off x="608012" y="1597779"/>
            <a:ext cx="11125196" cy="285384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###Logging Levels</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Disable the default loggers</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logging.level.org = WARN</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logging.level.blog = WARN</a:t>
            </a:r>
          </a:p>
          <a:p>
            <a:pPr marL="0" lvl="1" indent="0">
              <a:lnSpc>
                <a:spcPct val="100000"/>
              </a:lnSpc>
              <a:spcBef>
                <a:spcPts val="0"/>
              </a:spcBef>
              <a:spcAft>
                <a:spcPts val="0"/>
              </a:spcAft>
              <a:buClr>
                <a:srgbClr val="F2B254"/>
              </a:buClr>
              <a:buSzPct val="100000"/>
              <a:buNone/>
            </a:pPr>
            <a:endPar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#Show SQL executed with parameter bindings</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logging.level.org.hibernate.SQL = DEBUG</a:t>
            </a:r>
          </a:p>
          <a:p>
            <a:pPr marL="0" lvl="1" indent="0">
              <a:lnSpc>
                <a:spcPct val="100000"/>
              </a:lnSpc>
              <a:spcBef>
                <a:spcPts val="0"/>
              </a:spcBef>
              <a:spcAft>
                <a:spcPts val="0"/>
              </a:spcAft>
              <a:buClr>
                <a:srgbClr val="F2B254"/>
              </a:buClr>
              <a:buSzPct val="100000"/>
              <a:buNone/>
            </a:pPr>
            <a:r>
              <a:rPr lang="en-US" sz="2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logging.level.org.hibernate.type.descriptor = TRACE</a:t>
            </a:r>
          </a:p>
        </p:txBody>
      </p:sp>
      <p:sp>
        <p:nvSpPr>
          <p:cNvPr id="6" name="Text Placeholder 5"/>
          <p:cNvSpPr txBox="1">
            <a:spLocks/>
          </p:cNvSpPr>
          <p:nvPr/>
        </p:nvSpPr>
        <p:spPr>
          <a:xfrm>
            <a:off x="608012" y="1066800"/>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application.properties</a:t>
            </a:r>
          </a:p>
        </p:txBody>
      </p:sp>
      <p:sp>
        <p:nvSpPr>
          <p:cNvPr id="7" name="AutoShape 7"/>
          <p:cNvSpPr>
            <a:spLocks noChangeArrowheads="1"/>
          </p:cNvSpPr>
          <p:nvPr/>
        </p:nvSpPr>
        <p:spPr bwMode="auto">
          <a:xfrm>
            <a:off x="5561012" y="2192439"/>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Loggin settings</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119701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3" name="Content Placeholder 2"/>
          <p:cNvSpPr>
            <a:spLocks noGrp="1"/>
          </p:cNvSpPr>
          <p:nvPr>
            <p:ph idx="1"/>
          </p:nvPr>
        </p:nvSpPr>
        <p:spPr/>
        <p:txBody>
          <a:bodyPr>
            <a:normAutofit/>
          </a:bodyPr>
          <a:lstStyle/>
          <a:p>
            <a:r>
              <a:rPr lang="en-US" dirty="0" smtClean="0">
                <a:solidFill>
                  <a:schemeClr val="tx2">
                    <a:lumMod val="75000"/>
                  </a:schemeClr>
                </a:solidFill>
              </a:rPr>
              <a:t>create – drop</a:t>
            </a:r>
            <a:r>
              <a:rPr lang="en-US" dirty="0"/>
              <a:t>- drop the schema at the end of the </a:t>
            </a:r>
            <a:r>
              <a:rPr lang="en-US" dirty="0" smtClean="0"/>
              <a:t>session</a:t>
            </a:r>
          </a:p>
          <a:p>
            <a:r>
              <a:rPr lang="en-US" dirty="0" smtClean="0">
                <a:solidFill>
                  <a:schemeClr val="tx2">
                    <a:lumMod val="75000"/>
                  </a:schemeClr>
                </a:solidFill>
              </a:rPr>
              <a:t>create</a:t>
            </a:r>
            <a:r>
              <a:rPr lang="en-US" dirty="0" smtClean="0"/>
              <a:t>- </a:t>
            </a:r>
            <a:r>
              <a:rPr lang="en-US" dirty="0"/>
              <a:t>creates the schema, destroying previous data</a:t>
            </a:r>
            <a:endParaRPr lang="en-US" dirty="0" smtClean="0">
              <a:solidFill>
                <a:schemeClr val="tx2">
                  <a:lumMod val="75000"/>
                </a:schemeClr>
              </a:solidFill>
            </a:endParaRPr>
          </a:p>
          <a:p>
            <a:r>
              <a:rPr lang="en-US" dirty="0" smtClean="0">
                <a:solidFill>
                  <a:schemeClr val="tx2">
                    <a:lumMod val="75000"/>
                  </a:schemeClr>
                </a:solidFill>
              </a:rPr>
              <a:t>validate</a:t>
            </a:r>
            <a:r>
              <a:rPr lang="en-US" dirty="0" smtClean="0"/>
              <a:t> </a:t>
            </a:r>
            <a:r>
              <a:rPr lang="en-US" dirty="0"/>
              <a:t>- validate the schema, makes no changes to the database</a:t>
            </a:r>
            <a:endParaRPr lang="en-US" dirty="0" smtClean="0"/>
          </a:p>
          <a:p>
            <a:r>
              <a:rPr lang="en-US" dirty="0" smtClean="0">
                <a:solidFill>
                  <a:schemeClr val="tx2">
                    <a:lumMod val="75000"/>
                  </a:schemeClr>
                </a:solidFill>
              </a:rPr>
              <a:t>update</a:t>
            </a:r>
            <a:r>
              <a:rPr lang="en-US" dirty="0" smtClean="0"/>
              <a:t> </a:t>
            </a:r>
            <a:r>
              <a:rPr lang="en-US" dirty="0"/>
              <a:t>- </a:t>
            </a:r>
            <a:r>
              <a:rPr lang="en-GB" dirty="0"/>
              <a:t>update the </a:t>
            </a:r>
            <a:r>
              <a:rPr lang="en-GB" dirty="0" smtClean="0"/>
              <a:t>schema</a:t>
            </a:r>
            <a:endParaRPr lang="bg-BG" dirty="0"/>
          </a:p>
        </p:txBody>
      </p:sp>
      <p:sp>
        <p:nvSpPr>
          <p:cNvPr id="4" name="Title 3"/>
          <p:cNvSpPr>
            <a:spLocks noGrp="1"/>
          </p:cNvSpPr>
          <p:nvPr>
            <p:ph type="title"/>
          </p:nvPr>
        </p:nvSpPr>
        <p:spPr/>
        <p:txBody>
          <a:bodyPr/>
          <a:lstStyle/>
          <a:p>
            <a:r>
              <a:rPr lang="en-US" dirty="0" err="1"/>
              <a:t>spring.jpa.hibernate.ddl</a:t>
            </a:r>
            <a:r>
              <a:rPr lang="en-US" dirty="0"/>
              <a:t>-auto</a:t>
            </a:r>
            <a:endParaRPr lang="bg-BG" dirty="0"/>
          </a:p>
        </p:txBody>
      </p:sp>
    </p:spTree>
    <p:extLst>
      <p:ext uri="{BB962C8B-B14F-4D97-AF65-F5344CB8AC3E}">
        <p14:creationId xmlns:p14="http://schemas.microsoft.com/office/powerpoint/2010/main" val="39248235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4212" y="998495"/>
            <a:ext cx="3296848" cy="5504736"/>
          </a:xfrm>
        </p:spPr>
      </p:pic>
      <p:sp>
        <p:nvSpPr>
          <p:cNvPr id="4" name="Title 3"/>
          <p:cNvSpPr>
            <a:spLocks noGrp="1"/>
          </p:cNvSpPr>
          <p:nvPr>
            <p:ph type="title"/>
          </p:nvPr>
        </p:nvSpPr>
        <p:spPr/>
        <p:txBody>
          <a:bodyPr/>
          <a:lstStyle/>
          <a:p>
            <a:r>
              <a:rPr lang="en-US" dirty="0" smtClean="0"/>
              <a:t>Spring Architecture</a:t>
            </a:r>
            <a:endParaRPr lang="bg-BG" dirty="0"/>
          </a:p>
        </p:txBody>
      </p:sp>
      <p:sp>
        <p:nvSpPr>
          <p:cNvPr id="6" name="Rectangle 5"/>
          <p:cNvSpPr/>
          <p:nvPr/>
        </p:nvSpPr>
        <p:spPr>
          <a:xfrm>
            <a:off x="3503612" y="3276600"/>
            <a:ext cx="4953000" cy="3444879"/>
          </a:xfrm>
          <a:prstGeom prst="rect">
            <a:avLst/>
          </a:prstGeom>
          <a:solidFill>
            <a:schemeClr val="tx2">
              <a:lumMod val="75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800"/>
          </a:p>
        </p:txBody>
      </p:sp>
      <p:sp>
        <p:nvSpPr>
          <p:cNvPr id="7" name="AutoShape 7"/>
          <p:cNvSpPr>
            <a:spLocks noChangeArrowheads="1"/>
          </p:cNvSpPr>
          <p:nvPr/>
        </p:nvSpPr>
        <p:spPr bwMode="auto">
          <a:xfrm>
            <a:off x="7923212" y="3429000"/>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Course Scope</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153185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4" name="Title 3"/>
          <p:cNvSpPr>
            <a:spLocks noGrp="1"/>
          </p:cNvSpPr>
          <p:nvPr>
            <p:ph type="title"/>
          </p:nvPr>
        </p:nvSpPr>
        <p:spPr/>
        <p:txBody>
          <a:bodyPr/>
          <a:lstStyle/>
          <a:p>
            <a:r>
              <a:rPr lang="en-US" dirty="0" smtClean="0"/>
              <a:t>Spring Data Architecture</a:t>
            </a:r>
            <a:endParaRPr lang="bg-BG" dirty="0"/>
          </a:p>
        </p:txBody>
      </p:sp>
      <p:sp>
        <p:nvSpPr>
          <p:cNvPr id="12" name="Rectangle 11"/>
          <p:cNvSpPr/>
          <p:nvPr/>
        </p:nvSpPr>
        <p:spPr>
          <a:xfrm>
            <a:off x="455612" y="5286752"/>
            <a:ext cx="4876800" cy="1138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MODEL</a:t>
            </a:r>
            <a:endParaRPr lang="bg-BG" sz="2800" dirty="0"/>
          </a:p>
        </p:txBody>
      </p:sp>
    </p:spTree>
    <p:extLst>
      <p:ext uri="{BB962C8B-B14F-4D97-AF65-F5344CB8AC3E}">
        <p14:creationId xmlns:p14="http://schemas.microsoft.com/office/powerpoint/2010/main" val="22393524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3" name="Content Placeholder 2"/>
          <p:cNvSpPr>
            <a:spLocks noGrp="1"/>
          </p:cNvSpPr>
          <p:nvPr>
            <p:ph idx="1"/>
          </p:nvPr>
        </p:nvSpPr>
        <p:spPr/>
        <p:txBody>
          <a:bodyPr>
            <a:normAutofit fontScale="92500" lnSpcReduction="10000"/>
          </a:bodyPr>
          <a:lstStyle/>
          <a:p>
            <a:r>
              <a:rPr lang="en-US" dirty="0"/>
              <a:t>The class must have a </a:t>
            </a:r>
            <a:r>
              <a:rPr lang="en-US" dirty="0">
                <a:solidFill>
                  <a:schemeClr val="tx2">
                    <a:lumMod val="75000"/>
                  </a:schemeClr>
                </a:solidFill>
              </a:rPr>
              <a:t>public default constructor </a:t>
            </a:r>
            <a:r>
              <a:rPr lang="en-US" dirty="0"/>
              <a:t>(with no arguments). This allows easy instantiation within editing and activation frameworks.</a:t>
            </a:r>
          </a:p>
          <a:p>
            <a:r>
              <a:rPr lang="en-US" dirty="0"/>
              <a:t>The class properties must be </a:t>
            </a:r>
            <a:r>
              <a:rPr lang="en-US" dirty="0">
                <a:solidFill>
                  <a:schemeClr val="tx2">
                    <a:lumMod val="75000"/>
                  </a:schemeClr>
                </a:solidFill>
              </a:rPr>
              <a:t>accessible using get, set, is </a:t>
            </a:r>
            <a:r>
              <a:rPr lang="en-US" dirty="0"/>
              <a:t>(can be used for </a:t>
            </a:r>
            <a:r>
              <a:rPr lang="en-US" dirty="0" err="1"/>
              <a:t>boolean</a:t>
            </a:r>
            <a:r>
              <a:rPr lang="en-US" dirty="0"/>
              <a:t> properties instead of get), and other methods (so-called </a:t>
            </a:r>
            <a:r>
              <a:rPr lang="en-US" dirty="0" err="1"/>
              <a:t>accessor</a:t>
            </a:r>
            <a:r>
              <a:rPr lang="en-US" dirty="0"/>
              <a:t> methods and </a:t>
            </a:r>
            <a:r>
              <a:rPr lang="en-US" dirty="0" err="1"/>
              <a:t>mutator</a:t>
            </a:r>
            <a:r>
              <a:rPr lang="en-US" dirty="0"/>
              <a:t> methods) according to a standard naming convention. This allows easy automated inspection and updating of bean state within frameworks, many of which include custom editors for various types of properties. Setters can have one or more than one argument.</a:t>
            </a:r>
          </a:p>
          <a:p>
            <a:r>
              <a:rPr lang="en-US" dirty="0"/>
              <a:t>The class should be </a:t>
            </a:r>
            <a:r>
              <a:rPr lang="en-US" dirty="0">
                <a:solidFill>
                  <a:schemeClr val="tx2">
                    <a:lumMod val="75000"/>
                  </a:schemeClr>
                </a:solidFill>
              </a:rPr>
              <a:t>serializable</a:t>
            </a:r>
            <a:r>
              <a:rPr lang="en-US" dirty="0"/>
              <a:t>. </a:t>
            </a:r>
            <a:endParaRPr lang="bg-BG" dirty="0"/>
          </a:p>
        </p:txBody>
      </p:sp>
      <p:sp>
        <p:nvSpPr>
          <p:cNvPr id="4" name="Title 3"/>
          <p:cNvSpPr>
            <a:spLocks noGrp="1"/>
          </p:cNvSpPr>
          <p:nvPr>
            <p:ph type="title"/>
          </p:nvPr>
        </p:nvSpPr>
        <p:spPr/>
        <p:txBody>
          <a:bodyPr/>
          <a:lstStyle/>
          <a:p>
            <a:r>
              <a:rPr lang="en-US" dirty="0" smtClean="0"/>
              <a:t>Java Bean</a:t>
            </a:r>
            <a:endParaRPr lang="bg-BG" dirty="0"/>
          </a:p>
        </p:txBody>
      </p:sp>
    </p:spTree>
    <p:extLst>
      <p:ext uri="{BB962C8B-B14F-4D97-AF65-F5344CB8AC3E}">
        <p14:creationId xmlns:p14="http://schemas.microsoft.com/office/powerpoint/2010/main" val="296337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sldNum" idx="4294967295"/>
          </p:nvPr>
        </p:nvSpPr>
        <p:spPr>
          <a:xfrm>
            <a:off x="11566411" y="6525001"/>
            <a:ext cx="428822" cy="196476"/>
          </a:xfrm>
          <a:prstGeom prst="rect">
            <a:avLst/>
          </a:prstGeom>
          <a:noFill/>
          <a:ln>
            <a:noFill/>
          </a:ln>
        </p:spPr>
        <p:txBody>
          <a:bodyPr lIns="36000" tIns="36000" rIns="36000" bIns="36000" anchor="ctr" anchorCtr="0">
            <a:noAutofit/>
          </a:bodyPr>
          <a:lstStyle/>
          <a:p>
            <a:pPr marL="0" marR="0" lvl="0" indent="0" algn="r" rtl="0">
              <a:spcBef>
                <a:spcPts val="0"/>
              </a:spcBef>
              <a:buSzPct val="25000"/>
              <a:buNone/>
            </a:pPr>
            <a:fld id="{00000000-1234-1234-1234-123412341234}" type="slidenum">
              <a:rPr lang="en" sz="1000" b="0" i="0" u="none" strike="noStrike" cap="none">
                <a:solidFill>
                  <a:schemeClr val="lt1"/>
                </a:solidFill>
                <a:latin typeface="Calibri"/>
                <a:ea typeface="Calibri"/>
                <a:cs typeface="Calibri"/>
                <a:sym typeface="Calibri"/>
              </a:rPr>
              <a:pPr marL="0" marR="0" lvl="0" indent="0" algn="r" rtl="0">
                <a:spcBef>
                  <a:spcPts val="0"/>
                </a:spcBef>
                <a:buSzPct val="25000"/>
                <a:buNone/>
              </a:pPr>
              <a:t>2</a:t>
            </a:fld>
            <a:endParaRPr lang="en" sz="1000" b="0" i="0" u="none" strike="noStrike" cap="none">
              <a:solidFill>
                <a:schemeClr val="lt1"/>
              </a:solidFill>
              <a:latin typeface="Calibri"/>
              <a:ea typeface="Calibri"/>
              <a:cs typeface="Calibri"/>
              <a:sym typeface="Calibri"/>
            </a:endParaRPr>
          </a:p>
        </p:txBody>
      </p:sp>
      <p:sp>
        <p:nvSpPr>
          <p:cNvPr id="102" name="Shape 102"/>
          <p:cNvSpPr txBox="1">
            <a:spLocks noGrp="1"/>
          </p:cNvSpPr>
          <p:nvPr>
            <p:ph type="body" idx="1"/>
          </p:nvPr>
        </p:nvSpPr>
        <p:spPr>
          <a:xfrm>
            <a:off x="190413" y="1151120"/>
            <a:ext cx="11804821" cy="5570355"/>
          </a:xfrm>
          <a:prstGeom prst="rect">
            <a:avLst/>
          </a:prstGeom>
          <a:noFill/>
          <a:ln>
            <a:noFill/>
          </a:ln>
        </p:spPr>
        <p:txBody>
          <a:bodyPr lIns="108000" tIns="36000" rIns="108000" bIns="36000" anchor="t" anchorCtr="0">
            <a:noAutofit/>
          </a:bodyPr>
          <a:lstStyle/>
          <a:p>
            <a:pPr marL="444500" indent="-444500">
              <a:lnSpc>
                <a:spcPct val="100000"/>
              </a:lnSpc>
              <a:buFontTx/>
              <a:buAutoNum type="arabicPeriod"/>
            </a:pPr>
            <a:r>
              <a:rPr lang="en-US" sz="2800" dirty="0"/>
              <a:t>Spring Data</a:t>
            </a:r>
          </a:p>
          <a:p>
            <a:pPr marL="444500" indent="-444500">
              <a:lnSpc>
                <a:spcPct val="100000"/>
              </a:lnSpc>
              <a:buFontTx/>
              <a:buAutoNum type="arabicPeriod"/>
            </a:pPr>
            <a:r>
              <a:rPr lang="en-US" sz="2800" dirty="0"/>
              <a:t>Repository</a:t>
            </a:r>
          </a:p>
          <a:p>
            <a:pPr marL="444500" indent="-444500">
              <a:lnSpc>
                <a:spcPct val="100000"/>
              </a:lnSpc>
              <a:buFontTx/>
              <a:buAutoNum type="arabicPeriod"/>
            </a:pPr>
            <a:r>
              <a:rPr lang="en-US" sz="2800" dirty="0"/>
              <a:t>Services</a:t>
            </a:r>
          </a:p>
          <a:p>
            <a:pPr marL="870003" indent="-514350">
              <a:lnSpc>
                <a:spcPct val="100000"/>
              </a:lnSpc>
              <a:spcBef>
                <a:spcPts val="1200"/>
              </a:spcBef>
              <a:spcAft>
                <a:spcPts val="0"/>
              </a:spcAft>
              <a:buSzPct val="106250"/>
              <a:buFont typeface="+mj-lt"/>
              <a:buAutoNum type="arabicPeriod"/>
            </a:pPr>
            <a:endParaRPr lang="en-US" sz="2800" dirty="0" smtClean="0"/>
          </a:p>
          <a:p>
            <a:pPr marL="870003" indent="-514350">
              <a:lnSpc>
                <a:spcPct val="100000"/>
              </a:lnSpc>
              <a:spcBef>
                <a:spcPts val="1200"/>
              </a:spcBef>
              <a:spcAft>
                <a:spcPts val="0"/>
              </a:spcAft>
              <a:buSzPct val="106250"/>
              <a:buFont typeface="+mj-lt"/>
              <a:buAutoNum type="arabicPeriod"/>
            </a:pPr>
            <a:endParaRPr lang="en" sz="3200" dirty="0"/>
          </a:p>
        </p:txBody>
      </p:sp>
      <p:sp>
        <p:nvSpPr>
          <p:cNvPr id="103" name="Shape 103"/>
          <p:cNvSpPr txBox="1">
            <a:spLocks noGrp="1"/>
          </p:cNvSpPr>
          <p:nvPr>
            <p:ph type="title"/>
          </p:nvPr>
        </p:nvSpPr>
        <p:spPr>
          <a:xfrm>
            <a:off x="188815" y="40341"/>
            <a:ext cx="9577596" cy="1110780"/>
          </a:xfrm>
          <a:prstGeom prst="rect">
            <a:avLst/>
          </a:prstGeom>
          <a:noFill/>
          <a:ln>
            <a:noFill/>
          </a:ln>
        </p:spPr>
        <p:txBody>
          <a:bodyPr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 sz="4000" b="1" i="0" u="none" strike="noStrike" cap="none" dirty="0">
                <a:solidFill>
                  <a:srgbClr val="F3BE60"/>
                </a:solidFill>
                <a:latin typeface="Calibri"/>
                <a:ea typeface="Calibri"/>
                <a:cs typeface="Calibri"/>
                <a:sym typeface="Calibri"/>
              </a:rPr>
              <a:t>Table of Contents</a:t>
            </a:r>
          </a:p>
        </p:txBody>
      </p:sp>
      <p:sp>
        <p:nvSpPr>
          <p:cNvPr id="104" name="Shape 104"/>
          <p:cNvSpPr/>
          <p:nvPr/>
        </p:nvSpPr>
        <p:spPr>
          <a:xfrm rot="201516">
            <a:off x="5387759" y="3463723"/>
            <a:ext cx="1413327" cy="3170126"/>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0000" b="1" i="0" u="none" strike="noStrike" cap="none" dirty="0">
              <a:solidFill>
                <a:srgbClr val="FFCA9B"/>
              </a:solidFill>
              <a:latin typeface="Consolas"/>
              <a:ea typeface="Consolas"/>
              <a:cs typeface="Consolas"/>
              <a:sym typeface="Consolas"/>
            </a:endParaRPr>
          </a:p>
        </p:txBody>
      </p:sp>
      <p:pic>
        <p:nvPicPr>
          <p:cNvPr id="9" name="Picture 8"/>
          <p:cNvPicPr>
            <a:picLocks noChangeAspect="1"/>
          </p:cNvPicPr>
          <p:nvPr/>
        </p:nvPicPr>
        <p:blipFill>
          <a:blip r:embed="rId3" cstate="print"/>
          <a:stretch>
            <a:fillRect/>
          </a:stretch>
        </p:blipFill>
        <p:spPr>
          <a:xfrm>
            <a:off x="9327789" y="2971800"/>
            <a:ext cx="2462505" cy="3175222"/>
          </a:xfrm>
          <a:prstGeom prst="rect">
            <a:avLst/>
          </a:prstGeom>
        </p:spPr>
      </p:pic>
    </p:spTree>
    <p:extLst>
      <p:ext uri="{BB962C8B-B14F-4D97-AF65-F5344CB8AC3E}">
        <p14:creationId xmlns:p14="http://schemas.microsoft.com/office/powerpoint/2010/main" val="38449945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Title 3"/>
          <p:cNvSpPr>
            <a:spLocks noGrp="1"/>
          </p:cNvSpPr>
          <p:nvPr>
            <p:ph type="title"/>
          </p:nvPr>
        </p:nvSpPr>
        <p:spPr/>
        <p:txBody>
          <a:bodyPr/>
          <a:lstStyle/>
          <a:p>
            <a:r>
              <a:rPr lang="en-US" dirty="0" smtClean="0"/>
              <a:t>Models</a:t>
            </a:r>
            <a:endParaRPr lang="bg-BG" dirty="0"/>
          </a:p>
        </p:txBody>
      </p:sp>
      <p:sp>
        <p:nvSpPr>
          <p:cNvPr id="5" name="Text Placeholder 5"/>
          <p:cNvSpPr txBox="1">
            <a:spLocks/>
          </p:cNvSpPr>
          <p:nvPr/>
        </p:nvSpPr>
        <p:spPr>
          <a:xfrm>
            <a:off x="608012" y="1369179"/>
            <a:ext cx="11125196" cy="531605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@Entity</a:t>
            </a:r>
          </a:p>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@Table(name = "students")</a:t>
            </a: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class Student </a:t>
            </a: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implements Serializable</a:t>
            </a: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endPar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@Id</a:t>
            </a:r>
          </a:p>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@GeneratedValue(strategy = GenerationType.IDENTITY)</a:t>
            </a: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private long id;</a:t>
            </a:r>
          </a:p>
          <a:p>
            <a:pPr marL="0" lvl="1" indent="0">
              <a:lnSpc>
                <a:spcPct val="100000"/>
              </a:lnSpc>
              <a:spcBef>
                <a:spcPts val="0"/>
              </a:spcBef>
              <a:spcAft>
                <a:spcPts val="0"/>
              </a:spcAft>
              <a:buClr>
                <a:srgbClr val="F2B254"/>
              </a:buClr>
              <a:buSzPct val="100000"/>
              <a:buNone/>
            </a:pPr>
            <a:endPar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@Column(name = "first_name")</a:t>
            </a: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private String firstName;</a:t>
            </a:r>
          </a:p>
          <a:p>
            <a:pPr marL="0" lvl="1" indent="0">
              <a:lnSpc>
                <a:spcPct val="100000"/>
              </a:lnSpc>
              <a:spcBef>
                <a:spcPts val="0"/>
              </a:spcBef>
              <a:spcAft>
                <a:spcPts val="0"/>
              </a:spcAft>
              <a:buClr>
                <a:srgbClr val="F2B254"/>
              </a:buClr>
              <a:buSzPct val="100000"/>
              <a:buNone/>
            </a:pPr>
            <a:endPar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@Column(name = "registration_date")</a:t>
            </a: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private Date registrationDate;</a:t>
            </a:r>
          </a:p>
          <a:p>
            <a:pPr marL="0" lvl="1" indent="0">
              <a:lnSpc>
                <a:spcPct val="100000"/>
              </a:lnSpc>
              <a:spcBef>
                <a:spcPts val="0"/>
              </a:spcBef>
              <a:spcAft>
                <a:spcPts val="0"/>
              </a:spcAft>
              <a:buClr>
                <a:srgbClr val="F2B254"/>
              </a:buClr>
              <a:buSzPct val="100000"/>
              <a:buNone/>
            </a:pPr>
            <a:endPar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@ManyToOne</a:t>
            </a:r>
          </a:p>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@JoinColumn(name = "major_id")</a:t>
            </a: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private Major major;</a:t>
            </a:r>
          </a:p>
          <a:p>
            <a:pPr marL="0" lvl="1" indent="0">
              <a:lnSpc>
                <a:spcPct val="100000"/>
              </a:lnSpc>
              <a:spcBef>
                <a:spcPts val="0"/>
              </a:spcBef>
              <a:spcAft>
                <a:spcPts val="0"/>
              </a:spcAft>
              <a:buClr>
                <a:srgbClr val="F2B254"/>
              </a:buClr>
              <a:buSzPct val="100000"/>
              <a:buNone/>
            </a:pPr>
            <a:endPar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public Student() {</a:t>
            </a: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1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Text Placeholder 5"/>
          <p:cNvSpPr txBox="1">
            <a:spLocks/>
          </p:cNvSpPr>
          <p:nvPr/>
        </p:nvSpPr>
        <p:spPr>
          <a:xfrm>
            <a:off x="608012" y="838200"/>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Student.java</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AutoShape 7"/>
          <p:cNvSpPr>
            <a:spLocks noChangeArrowheads="1"/>
          </p:cNvSpPr>
          <p:nvPr/>
        </p:nvSpPr>
        <p:spPr bwMode="auto">
          <a:xfrm>
            <a:off x="5865812" y="1429902"/>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Serializable </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8" name="AutoShape 7"/>
          <p:cNvSpPr>
            <a:spLocks noChangeArrowheads="1"/>
          </p:cNvSpPr>
          <p:nvPr/>
        </p:nvSpPr>
        <p:spPr bwMode="auto">
          <a:xfrm>
            <a:off x="5332412" y="3423160"/>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Column mapping </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9" name="AutoShape 7"/>
          <p:cNvSpPr>
            <a:spLocks noChangeArrowheads="1"/>
          </p:cNvSpPr>
          <p:nvPr/>
        </p:nvSpPr>
        <p:spPr bwMode="auto">
          <a:xfrm>
            <a:off x="3453613" y="5690888"/>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Empty Constructor</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429336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566412" y="6813923"/>
            <a:ext cx="428822" cy="196477"/>
          </a:xfrm>
        </p:spPr>
        <p:txBody>
          <a:bodyPr/>
          <a:lstStyle/>
          <a:p>
            <a:fld id="{C014DD1E-5D91-48A3-AD6D-45FBA980D106}" type="slidenum">
              <a:rPr lang="en-US" smtClean="0"/>
              <a:pPr/>
              <a:t>21</a:t>
            </a:fld>
            <a:endParaRPr lang="en-US" dirty="0"/>
          </a:p>
        </p:txBody>
      </p:sp>
      <p:sp>
        <p:nvSpPr>
          <p:cNvPr id="4" name="Title 3"/>
          <p:cNvSpPr>
            <a:spLocks noGrp="1"/>
          </p:cNvSpPr>
          <p:nvPr>
            <p:ph type="title"/>
          </p:nvPr>
        </p:nvSpPr>
        <p:spPr/>
        <p:txBody>
          <a:bodyPr/>
          <a:lstStyle/>
          <a:p>
            <a:r>
              <a:rPr lang="en-US" dirty="0" smtClean="0"/>
              <a:t>Models</a:t>
            </a:r>
            <a:endParaRPr lang="bg-BG" dirty="0"/>
          </a:p>
        </p:txBody>
      </p:sp>
      <p:sp>
        <p:nvSpPr>
          <p:cNvPr id="5" name="Text Placeholder 5"/>
          <p:cNvSpPr txBox="1">
            <a:spLocks/>
          </p:cNvSpPr>
          <p:nvPr/>
        </p:nvSpPr>
        <p:spPr>
          <a:xfrm>
            <a:off x="608012" y="1658100"/>
            <a:ext cx="11125196" cy="359250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@Entity</a:t>
            </a:r>
          </a:p>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@Table(name = "majors")</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Major </a:t>
            </a: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implements Serializable </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@Id</a:t>
            </a:r>
          </a:p>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@GeneratedValue(strategy = GenerationType.IDENTITY)</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private long id;</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@Basic</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private String name;</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Major() {</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1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Text Placeholder 5"/>
          <p:cNvSpPr txBox="1">
            <a:spLocks/>
          </p:cNvSpPr>
          <p:nvPr/>
        </p:nvSpPr>
        <p:spPr>
          <a:xfrm>
            <a:off x="608012" y="1127121"/>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Major.java</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AutoShape 7"/>
          <p:cNvSpPr>
            <a:spLocks noChangeArrowheads="1"/>
          </p:cNvSpPr>
          <p:nvPr/>
        </p:nvSpPr>
        <p:spPr bwMode="auto">
          <a:xfrm>
            <a:off x="5865812" y="1718823"/>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Serializable </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8" name="AutoShape 7"/>
          <p:cNvSpPr>
            <a:spLocks noChangeArrowheads="1"/>
          </p:cNvSpPr>
          <p:nvPr/>
        </p:nvSpPr>
        <p:spPr bwMode="auto">
          <a:xfrm>
            <a:off x="3884612" y="3256429"/>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Column mapping </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9" name="AutoShape 7"/>
          <p:cNvSpPr>
            <a:spLocks noChangeArrowheads="1"/>
          </p:cNvSpPr>
          <p:nvPr/>
        </p:nvSpPr>
        <p:spPr bwMode="auto">
          <a:xfrm>
            <a:off x="2665412" y="5240378"/>
            <a:ext cx="3048000" cy="456568"/>
          </a:xfrm>
          <a:prstGeom prst="wedgeRoundRectCallout">
            <a:avLst>
              <a:gd name="adj1" fmla="val -45425"/>
              <a:gd name="adj2" fmla="val -8029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Empty Constructor</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324290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22</a:t>
            </a:fld>
            <a:endParaRPr lang="en-US" dirty="0"/>
          </a:p>
        </p:txBody>
      </p:sp>
      <p:sp>
        <p:nvSpPr>
          <p:cNvPr id="4" name="Title 3"/>
          <p:cNvSpPr>
            <a:spLocks noGrp="1"/>
          </p:cNvSpPr>
          <p:nvPr>
            <p:ph type="title"/>
          </p:nvPr>
        </p:nvSpPr>
        <p:spPr/>
        <p:txBody>
          <a:bodyPr/>
          <a:lstStyle/>
          <a:p>
            <a:r>
              <a:rPr lang="en-US" dirty="0" smtClean="0"/>
              <a:t>Spring Data Architecture</a:t>
            </a:r>
            <a:endParaRPr lang="bg-BG" dirty="0"/>
          </a:p>
        </p:txBody>
      </p:sp>
      <p:sp>
        <p:nvSpPr>
          <p:cNvPr id="11" name="Rectangle 10"/>
          <p:cNvSpPr/>
          <p:nvPr/>
        </p:nvSpPr>
        <p:spPr>
          <a:xfrm>
            <a:off x="492124" y="3369306"/>
            <a:ext cx="4876800" cy="1138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MODEL REPOSITORY</a:t>
            </a:r>
            <a:endParaRPr lang="bg-BG" sz="2800" dirty="0"/>
          </a:p>
        </p:txBody>
      </p:sp>
      <p:sp>
        <p:nvSpPr>
          <p:cNvPr id="12" name="Rectangle 11"/>
          <p:cNvSpPr/>
          <p:nvPr/>
        </p:nvSpPr>
        <p:spPr>
          <a:xfrm>
            <a:off x="455612" y="5286752"/>
            <a:ext cx="4876800" cy="1138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MODEL</a:t>
            </a:r>
            <a:endParaRPr lang="bg-BG" sz="2800" dirty="0"/>
          </a:p>
        </p:txBody>
      </p:sp>
      <p:sp>
        <p:nvSpPr>
          <p:cNvPr id="13" name="Rectangle 12"/>
          <p:cNvSpPr/>
          <p:nvPr/>
        </p:nvSpPr>
        <p:spPr>
          <a:xfrm>
            <a:off x="6856412" y="3369306"/>
            <a:ext cx="4876800" cy="1138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JPA REPOSITORY</a:t>
            </a:r>
            <a:endParaRPr lang="bg-BG" sz="2800" dirty="0"/>
          </a:p>
        </p:txBody>
      </p:sp>
      <p:sp>
        <p:nvSpPr>
          <p:cNvPr id="16" name="Up Arrow 15"/>
          <p:cNvSpPr/>
          <p:nvPr/>
        </p:nvSpPr>
        <p:spPr>
          <a:xfrm rot="16200000" flipV="1">
            <a:off x="5883026" y="3406803"/>
            <a:ext cx="459282" cy="1063945"/>
          </a:xfrm>
          <a:prstGeom prst="upArrow">
            <a:avLst>
              <a:gd name="adj1" fmla="val 50000"/>
              <a:gd name="adj2" fmla="val 4508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 name="Up Arrow 16"/>
          <p:cNvSpPr/>
          <p:nvPr/>
        </p:nvSpPr>
        <p:spPr>
          <a:xfrm rot="10800000" flipV="1">
            <a:off x="2761822" y="4656453"/>
            <a:ext cx="337404" cy="482092"/>
          </a:xfrm>
          <a:prstGeom prst="upArrow">
            <a:avLst>
              <a:gd name="adj1" fmla="val 50000"/>
              <a:gd name="adj2" fmla="val 4508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24247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3" name="Content Placeholder 2"/>
          <p:cNvSpPr>
            <a:spLocks noGrp="1"/>
          </p:cNvSpPr>
          <p:nvPr>
            <p:ph idx="1"/>
          </p:nvPr>
        </p:nvSpPr>
        <p:spPr/>
        <p:txBody>
          <a:bodyPr/>
          <a:lstStyle/>
          <a:p>
            <a:r>
              <a:rPr lang="en-US" dirty="0" smtClean="0"/>
              <a:t>Abstraction to </a:t>
            </a:r>
            <a:r>
              <a:rPr lang="en-US" dirty="0"/>
              <a:t>significantly reduce the amount of boilerplate code required to implement data access </a:t>
            </a:r>
            <a:r>
              <a:rPr lang="en-US" dirty="0" smtClean="0"/>
              <a:t>layers</a:t>
            </a:r>
          </a:p>
          <a:p>
            <a:r>
              <a:rPr lang="en-US" dirty="0" smtClean="0"/>
              <a:t>Perform CRUD Operations</a:t>
            </a:r>
          </a:p>
          <a:p>
            <a:r>
              <a:rPr lang="en-US" dirty="0" smtClean="0"/>
              <a:t>Automatically generates JPQL/SQL code</a:t>
            </a:r>
          </a:p>
          <a:p>
            <a:r>
              <a:rPr lang="en-US" dirty="0" smtClean="0"/>
              <a:t>Highly customizable</a:t>
            </a:r>
          </a:p>
          <a:p>
            <a:r>
              <a:rPr lang="en-US" dirty="0" smtClean="0"/>
              <a:t>Provides built-in database operations</a:t>
            </a:r>
          </a:p>
          <a:p>
            <a:r>
              <a:rPr lang="en-US" dirty="0"/>
              <a:t>Provides Query lookup </a:t>
            </a:r>
            <a:r>
              <a:rPr lang="en-US" dirty="0" smtClean="0"/>
              <a:t>strategies</a:t>
            </a:r>
            <a:endParaRPr lang="bg-BG" dirty="0" smtClean="0"/>
          </a:p>
          <a:p>
            <a:endParaRPr lang="bg-BG" dirty="0"/>
          </a:p>
        </p:txBody>
      </p:sp>
      <p:sp>
        <p:nvSpPr>
          <p:cNvPr id="4" name="Title 3"/>
          <p:cNvSpPr>
            <a:spLocks noGrp="1"/>
          </p:cNvSpPr>
          <p:nvPr>
            <p:ph type="title"/>
          </p:nvPr>
        </p:nvSpPr>
        <p:spPr/>
        <p:txBody>
          <a:bodyPr/>
          <a:lstStyle/>
          <a:p>
            <a:r>
              <a:rPr lang="en-US" dirty="0" smtClean="0"/>
              <a:t>Spring Repository</a:t>
            </a:r>
            <a:endParaRPr lang="bg-BG" dirty="0"/>
          </a:p>
        </p:txBody>
      </p:sp>
    </p:spTree>
    <p:extLst>
      <p:ext uri="{BB962C8B-B14F-4D97-AF65-F5344CB8AC3E}">
        <p14:creationId xmlns:p14="http://schemas.microsoft.com/office/powerpoint/2010/main" val="75969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3" name="Content Placeholder 2"/>
          <p:cNvSpPr>
            <a:spLocks noGrp="1"/>
          </p:cNvSpPr>
          <p:nvPr>
            <p:ph idx="1"/>
          </p:nvPr>
        </p:nvSpPr>
        <p:spPr>
          <a:xfrm>
            <a:off x="3427412" y="1469899"/>
            <a:ext cx="4648200" cy="4886123"/>
          </a:xfrm>
        </p:spPr>
        <p:txBody>
          <a:bodyPr>
            <a:noAutofit/>
          </a:bodyPr>
          <a:lstStyle/>
          <a:p>
            <a:r>
              <a:rPr lang="en-GB" sz="1700" dirty="0" smtClean="0"/>
              <a:t>&lt;</a:t>
            </a:r>
            <a:r>
              <a:rPr lang="en-GB" sz="1700" dirty="0"/>
              <a:t>S extends T&gt; S save(S var1</a:t>
            </a:r>
            <a:r>
              <a:rPr lang="en-GB" sz="1700" dirty="0" smtClean="0"/>
              <a:t>);</a:t>
            </a:r>
          </a:p>
          <a:p>
            <a:r>
              <a:rPr lang="en-GB" sz="1700" dirty="0" smtClean="0"/>
              <a:t>&lt;</a:t>
            </a:r>
            <a:r>
              <a:rPr lang="en-GB" sz="1700" dirty="0"/>
              <a:t>S extends T&gt; </a:t>
            </a:r>
            <a:r>
              <a:rPr lang="en-GB" sz="1700" dirty="0" err="1"/>
              <a:t>Iterable</a:t>
            </a:r>
            <a:r>
              <a:rPr lang="en-GB" sz="1700" dirty="0"/>
              <a:t>&lt;S&gt; save(</a:t>
            </a:r>
            <a:r>
              <a:rPr lang="en-GB" sz="1700" dirty="0" err="1"/>
              <a:t>Iterable</a:t>
            </a:r>
            <a:r>
              <a:rPr lang="en-GB" sz="1700" dirty="0"/>
              <a:t>&lt;S&gt; var1</a:t>
            </a:r>
            <a:r>
              <a:rPr lang="en-GB" sz="1700" dirty="0" smtClean="0"/>
              <a:t>);</a:t>
            </a:r>
          </a:p>
          <a:p>
            <a:r>
              <a:rPr lang="en-GB" sz="1700" dirty="0" smtClean="0"/>
              <a:t>T </a:t>
            </a:r>
            <a:r>
              <a:rPr lang="en-GB" sz="1700" dirty="0" err="1"/>
              <a:t>findOne</a:t>
            </a:r>
            <a:r>
              <a:rPr lang="en-GB" sz="1700" dirty="0"/>
              <a:t>(ID var1</a:t>
            </a:r>
            <a:r>
              <a:rPr lang="en-GB" sz="1700" dirty="0" smtClean="0"/>
              <a:t>);</a:t>
            </a:r>
          </a:p>
          <a:p>
            <a:r>
              <a:rPr lang="en-GB" sz="1700" dirty="0" err="1" smtClean="0"/>
              <a:t>boolean</a:t>
            </a:r>
            <a:r>
              <a:rPr lang="en-GB" sz="1700" dirty="0" smtClean="0"/>
              <a:t> </a:t>
            </a:r>
            <a:r>
              <a:rPr lang="en-GB" sz="1700" dirty="0"/>
              <a:t>exists(ID var1</a:t>
            </a:r>
            <a:r>
              <a:rPr lang="en-GB" sz="1700" dirty="0" smtClean="0"/>
              <a:t>);</a:t>
            </a:r>
          </a:p>
          <a:p>
            <a:r>
              <a:rPr lang="en-GB" sz="1700" dirty="0" err="1" smtClean="0"/>
              <a:t>Iterable</a:t>
            </a:r>
            <a:r>
              <a:rPr lang="en-GB" sz="1700" dirty="0" smtClean="0"/>
              <a:t>&lt;T</a:t>
            </a:r>
            <a:r>
              <a:rPr lang="en-GB" sz="1700" dirty="0"/>
              <a:t>&gt; </a:t>
            </a:r>
            <a:r>
              <a:rPr lang="en-GB" sz="1700" dirty="0" err="1"/>
              <a:t>findAll</a:t>
            </a:r>
            <a:r>
              <a:rPr lang="en-GB" sz="1700" dirty="0" smtClean="0"/>
              <a:t>();</a:t>
            </a:r>
          </a:p>
          <a:p>
            <a:r>
              <a:rPr lang="en-GB" sz="1700" dirty="0" err="1" smtClean="0"/>
              <a:t>Iterable</a:t>
            </a:r>
            <a:r>
              <a:rPr lang="en-GB" sz="1700" dirty="0" smtClean="0"/>
              <a:t>&lt;T</a:t>
            </a:r>
            <a:r>
              <a:rPr lang="en-GB" sz="1700" dirty="0"/>
              <a:t>&gt; </a:t>
            </a:r>
            <a:r>
              <a:rPr lang="en-GB" sz="1700" dirty="0" err="1"/>
              <a:t>findAll</a:t>
            </a:r>
            <a:r>
              <a:rPr lang="en-GB" sz="1700" dirty="0"/>
              <a:t>(</a:t>
            </a:r>
            <a:r>
              <a:rPr lang="en-GB" sz="1700" dirty="0" err="1"/>
              <a:t>Iterable</a:t>
            </a:r>
            <a:r>
              <a:rPr lang="en-GB" sz="1700" dirty="0"/>
              <a:t>&lt;ID&gt; var1</a:t>
            </a:r>
            <a:r>
              <a:rPr lang="en-GB" sz="1700" dirty="0" smtClean="0"/>
              <a:t>);</a:t>
            </a:r>
          </a:p>
          <a:p>
            <a:r>
              <a:rPr lang="en-GB" sz="1700" dirty="0" smtClean="0"/>
              <a:t>long </a:t>
            </a:r>
            <a:r>
              <a:rPr lang="en-GB" sz="1700" dirty="0"/>
              <a:t>count();</a:t>
            </a:r>
          </a:p>
          <a:p>
            <a:r>
              <a:rPr lang="en-GB" sz="1700" dirty="0" smtClean="0"/>
              <a:t>void </a:t>
            </a:r>
            <a:r>
              <a:rPr lang="en-GB" sz="1700" dirty="0"/>
              <a:t>delete(ID var1</a:t>
            </a:r>
            <a:r>
              <a:rPr lang="en-GB" sz="1700" dirty="0" smtClean="0"/>
              <a:t>);</a:t>
            </a:r>
          </a:p>
          <a:p>
            <a:r>
              <a:rPr lang="en-GB" sz="1700" dirty="0" smtClean="0"/>
              <a:t>void </a:t>
            </a:r>
            <a:r>
              <a:rPr lang="en-GB" sz="1700" dirty="0"/>
              <a:t>delete(T var1</a:t>
            </a:r>
            <a:r>
              <a:rPr lang="en-GB" sz="1700" dirty="0" smtClean="0"/>
              <a:t>);</a:t>
            </a:r>
          </a:p>
          <a:p>
            <a:r>
              <a:rPr lang="en-GB" sz="1700" dirty="0" smtClean="0"/>
              <a:t>void </a:t>
            </a:r>
            <a:r>
              <a:rPr lang="en-GB" sz="1700" dirty="0"/>
              <a:t>delete(</a:t>
            </a:r>
            <a:r>
              <a:rPr lang="en-GB" sz="1700" dirty="0" err="1"/>
              <a:t>Iterable</a:t>
            </a:r>
            <a:r>
              <a:rPr lang="en-GB" sz="1700" dirty="0"/>
              <a:t>&lt;? extends T&gt; var1</a:t>
            </a:r>
            <a:r>
              <a:rPr lang="en-GB" sz="1700" dirty="0" smtClean="0"/>
              <a:t>);</a:t>
            </a:r>
          </a:p>
          <a:p>
            <a:r>
              <a:rPr lang="en-GB" sz="1700" dirty="0" smtClean="0"/>
              <a:t>void </a:t>
            </a:r>
            <a:r>
              <a:rPr lang="en-GB" sz="1700" dirty="0" err="1"/>
              <a:t>deleteAll</a:t>
            </a:r>
            <a:r>
              <a:rPr lang="en-GB" sz="1700" dirty="0"/>
              <a:t>();</a:t>
            </a:r>
            <a:endParaRPr lang="bg-BG" sz="1700" dirty="0"/>
          </a:p>
        </p:txBody>
      </p:sp>
      <p:sp>
        <p:nvSpPr>
          <p:cNvPr id="4" name="Title 3"/>
          <p:cNvSpPr>
            <a:spLocks noGrp="1"/>
          </p:cNvSpPr>
          <p:nvPr>
            <p:ph type="title"/>
          </p:nvPr>
        </p:nvSpPr>
        <p:spPr/>
        <p:txBody>
          <a:bodyPr/>
          <a:lstStyle/>
          <a:p>
            <a:r>
              <a:rPr lang="en-US" dirty="0" smtClean="0"/>
              <a:t>Built-in CRUD Operations</a:t>
            </a:r>
            <a:endParaRPr lang="bg-BG" dirty="0"/>
          </a:p>
        </p:txBody>
      </p:sp>
      <p:sp>
        <p:nvSpPr>
          <p:cNvPr id="5" name="Can 4"/>
          <p:cNvSpPr/>
          <p:nvPr/>
        </p:nvSpPr>
        <p:spPr>
          <a:xfrm>
            <a:off x="8685212" y="2519592"/>
            <a:ext cx="2594554" cy="27867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DATABASE</a:t>
            </a:r>
            <a:endParaRPr lang="bg-BG" sz="2800" dirty="0"/>
          </a:p>
        </p:txBody>
      </p:sp>
      <p:sp>
        <p:nvSpPr>
          <p:cNvPr id="6" name="Rectangle 5"/>
          <p:cNvSpPr/>
          <p:nvPr/>
        </p:nvSpPr>
        <p:spPr>
          <a:xfrm>
            <a:off x="219884" y="3343493"/>
            <a:ext cx="2095597" cy="1138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JPA REPOSITORY</a:t>
            </a:r>
            <a:endParaRPr lang="bg-BG" sz="2800" dirty="0"/>
          </a:p>
        </p:txBody>
      </p:sp>
      <p:sp>
        <p:nvSpPr>
          <p:cNvPr id="8" name="Up Arrow 7"/>
          <p:cNvSpPr/>
          <p:nvPr/>
        </p:nvSpPr>
        <p:spPr>
          <a:xfrm rot="16200000" flipV="1">
            <a:off x="2634119" y="3568223"/>
            <a:ext cx="329465" cy="689476"/>
          </a:xfrm>
          <a:prstGeom prst="upArrow">
            <a:avLst>
              <a:gd name="adj1" fmla="val 50000"/>
              <a:gd name="adj2" fmla="val 4508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 name="Up Arrow 8"/>
          <p:cNvSpPr/>
          <p:nvPr/>
        </p:nvSpPr>
        <p:spPr>
          <a:xfrm rot="16200000" flipV="1">
            <a:off x="7750008" y="3568224"/>
            <a:ext cx="329465" cy="689476"/>
          </a:xfrm>
          <a:prstGeom prst="upArrow">
            <a:avLst>
              <a:gd name="adj1" fmla="val 50000"/>
              <a:gd name="adj2" fmla="val 4508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338154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4" name="Title 3"/>
          <p:cNvSpPr>
            <a:spLocks noGrp="1"/>
          </p:cNvSpPr>
          <p:nvPr>
            <p:ph type="title"/>
          </p:nvPr>
        </p:nvSpPr>
        <p:spPr/>
        <p:txBody>
          <a:bodyPr/>
          <a:lstStyle/>
          <a:p>
            <a:r>
              <a:rPr lang="en-US" dirty="0" smtClean="0"/>
              <a:t>Custom CRUD Operations</a:t>
            </a:r>
            <a:endParaRPr lang="bg-BG" dirty="0"/>
          </a:p>
        </p:txBody>
      </p:sp>
      <p:sp>
        <p:nvSpPr>
          <p:cNvPr id="10" name="Text Placeholder 5"/>
          <p:cNvSpPr txBox="1">
            <a:spLocks/>
          </p:cNvSpPr>
          <p:nvPr/>
        </p:nvSpPr>
        <p:spPr>
          <a:xfrm>
            <a:off x="608012" y="1677202"/>
            <a:ext cx="11125196" cy="137651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@Repository</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StudentDao </a:t>
            </a: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extends CrudRepository&lt;Student, Long&gt; </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List&lt;Student&gt; </a:t>
            </a:r>
            <a:r>
              <a:rPr lang="en-US" sz="1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findByMajorOrderByFirstNameAsc(Major </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major);</a:t>
            </a:r>
          </a:p>
          <a:p>
            <a:pPr marL="0" lvl="1" indent="0">
              <a:lnSpc>
                <a:spcPct val="100000"/>
              </a:lnSpc>
              <a:spcBef>
                <a:spcPts val="0"/>
              </a:spcBef>
              <a:spcAft>
                <a:spcPts val="0"/>
              </a:spcAft>
              <a:buClr>
                <a:srgbClr val="F2B254"/>
              </a:buClr>
              <a:buSzPct val="100000"/>
              <a:buNone/>
            </a:pPr>
            <a:r>
              <a:rPr lang="en-US" sz="1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 name="Text Placeholder 5"/>
          <p:cNvSpPr txBox="1">
            <a:spLocks/>
          </p:cNvSpPr>
          <p:nvPr/>
        </p:nvSpPr>
        <p:spPr>
          <a:xfrm>
            <a:off x="608012" y="1127121"/>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StudentDao.java</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Text Placeholder 5"/>
          <p:cNvSpPr txBox="1">
            <a:spLocks/>
          </p:cNvSpPr>
          <p:nvPr/>
        </p:nvSpPr>
        <p:spPr>
          <a:xfrm>
            <a:off x="608012" y="4191000"/>
            <a:ext cx="11125196" cy="162273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SELECT s.* </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FROM students AS s</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INNER JOIN majors AS m</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ON s.major_id = m.id</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WHERE m.id = ?</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ORDER BY s.first_name ASC</a:t>
            </a:r>
          </a:p>
        </p:txBody>
      </p:sp>
      <p:sp>
        <p:nvSpPr>
          <p:cNvPr id="13" name="Text Placeholder 5"/>
          <p:cNvSpPr txBox="1">
            <a:spLocks/>
          </p:cNvSpPr>
          <p:nvPr/>
        </p:nvSpPr>
        <p:spPr>
          <a:xfrm>
            <a:off x="608012" y="3640919"/>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SQL</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4" name="AutoShape 7"/>
          <p:cNvSpPr>
            <a:spLocks noChangeArrowheads="1"/>
          </p:cNvSpPr>
          <p:nvPr/>
        </p:nvSpPr>
        <p:spPr bwMode="auto">
          <a:xfrm>
            <a:off x="8242412" y="1939452"/>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Custom method </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87212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26</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824715921"/>
              </p:ext>
            </p:extLst>
          </p:nvPr>
        </p:nvGraphicFramePr>
        <p:xfrm>
          <a:off x="1370012" y="1447800"/>
          <a:ext cx="8853489" cy="4602480"/>
        </p:xfrm>
        <a:graphic>
          <a:graphicData uri="http://schemas.openxmlformats.org/drawingml/2006/table">
            <a:tbl>
              <a:tblPr firstRow="1" bandRow="1">
                <a:tableStyleId>{5C22544A-7EE6-4342-B048-85BDC9FD1C3A}</a:tableStyleId>
              </a:tblPr>
              <a:tblGrid>
                <a:gridCol w="2951163">
                  <a:extLst>
                    <a:ext uri="{9D8B030D-6E8A-4147-A177-3AD203B41FA5}">
                      <a16:colId xmlns="" xmlns:a16="http://schemas.microsoft.com/office/drawing/2014/main" val="4288296485"/>
                    </a:ext>
                  </a:extLst>
                </a:gridCol>
                <a:gridCol w="2951163">
                  <a:extLst>
                    <a:ext uri="{9D8B030D-6E8A-4147-A177-3AD203B41FA5}">
                      <a16:colId xmlns="" xmlns:a16="http://schemas.microsoft.com/office/drawing/2014/main" val="2719020624"/>
                    </a:ext>
                  </a:extLst>
                </a:gridCol>
                <a:gridCol w="2951163">
                  <a:extLst>
                    <a:ext uri="{9D8B030D-6E8A-4147-A177-3AD203B41FA5}">
                      <a16:colId xmlns="" xmlns:a16="http://schemas.microsoft.com/office/drawing/2014/main" val="3241702074"/>
                    </a:ext>
                  </a:extLst>
                </a:gridCol>
              </a:tblGrid>
              <a:tr h="370840">
                <a:tc>
                  <a:txBody>
                    <a:bodyPr/>
                    <a:lstStyle/>
                    <a:p>
                      <a:r>
                        <a:rPr lang="en-GB" sz="2000" dirty="0">
                          <a:effectLst/>
                        </a:rPr>
                        <a:t>Keyword</a:t>
                      </a:r>
                    </a:p>
                  </a:txBody>
                  <a:tcPr anchor="ctr"/>
                </a:tc>
                <a:tc>
                  <a:txBody>
                    <a:bodyPr/>
                    <a:lstStyle/>
                    <a:p>
                      <a:r>
                        <a:rPr lang="en-GB" sz="2000">
                          <a:effectLst/>
                        </a:rPr>
                        <a:t>Sample</a:t>
                      </a:r>
                    </a:p>
                  </a:txBody>
                  <a:tcPr anchor="ctr"/>
                </a:tc>
                <a:tc>
                  <a:txBody>
                    <a:bodyPr/>
                    <a:lstStyle/>
                    <a:p>
                      <a:r>
                        <a:rPr lang="en-GB" sz="2000">
                          <a:effectLst/>
                        </a:rPr>
                        <a:t>JPQL snippet</a:t>
                      </a:r>
                    </a:p>
                  </a:txBody>
                  <a:tcPr anchor="ctr"/>
                </a:tc>
                <a:extLst>
                  <a:ext uri="{0D108BD9-81ED-4DB2-BD59-A6C34878D82A}">
                    <a16:rowId xmlns="" xmlns:a16="http://schemas.microsoft.com/office/drawing/2014/main" val="231249190"/>
                  </a:ext>
                </a:extLst>
              </a:tr>
              <a:tr h="370840">
                <a:tc>
                  <a:txBody>
                    <a:bodyPr/>
                    <a:lstStyle/>
                    <a:p>
                      <a:r>
                        <a:rPr lang="en-GB" sz="2000">
                          <a:effectLst/>
                        </a:rPr>
                        <a:t>And</a:t>
                      </a:r>
                    </a:p>
                  </a:txBody>
                  <a:tcPr anchor="ctr"/>
                </a:tc>
                <a:tc>
                  <a:txBody>
                    <a:bodyPr/>
                    <a:lstStyle/>
                    <a:p>
                      <a:r>
                        <a:rPr lang="en-GB" sz="2000" dirty="0" err="1">
                          <a:effectLst/>
                        </a:rPr>
                        <a:t>findByLastnameAndFirstname</a:t>
                      </a:r>
                      <a:endParaRPr lang="en-GB" sz="2000" dirty="0">
                        <a:effectLst/>
                      </a:endParaRPr>
                    </a:p>
                  </a:txBody>
                  <a:tcPr anchor="ctr"/>
                </a:tc>
                <a:tc>
                  <a:txBody>
                    <a:bodyPr/>
                    <a:lstStyle/>
                    <a:p>
                      <a:r>
                        <a:rPr lang="en-US" sz="2000">
                          <a:effectLst/>
                        </a:rPr>
                        <a:t>… where x.lastname = ?1 and x.firstname = ?2</a:t>
                      </a:r>
                    </a:p>
                  </a:txBody>
                  <a:tcPr anchor="ctr"/>
                </a:tc>
                <a:extLst>
                  <a:ext uri="{0D108BD9-81ED-4DB2-BD59-A6C34878D82A}">
                    <a16:rowId xmlns="" xmlns:a16="http://schemas.microsoft.com/office/drawing/2014/main" val="1822092577"/>
                  </a:ext>
                </a:extLst>
              </a:tr>
              <a:tr h="370840">
                <a:tc>
                  <a:txBody>
                    <a:bodyPr/>
                    <a:lstStyle/>
                    <a:p>
                      <a:r>
                        <a:rPr lang="en-GB" sz="2000">
                          <a:effectLst/>
                        </a:rPr>
                        <a:t>Or</a:t>
                      </a:r>
                    </a:p>
                  </a:txBody>
                  <a:tcPr anchor="ctr"/>
                </a:tc>
                <a:tc>
                  <a:txBody>
                    <a:bodyPr/>
                    <a:lstStyle/>
                    <a:p>
                      <a:r>
                        <a:rPr lang="en-GB" sz="2000" dirty="0" err="1">
                          <a:effectLst/>
                        </a:rPr>
                        <a:t>findByLastnameOrFirstname</a:t>
                      </a:r>
                      <a:endParaRPr lang="en-GB" sz="2000" dirty="0">
                        <a:effectLst/>
                      </a:endParaRPr>
                    </a:p>
                  </a:txBody>
                  <a:tcPr anchor="ctr"/>
                </a:tc>
                <a:tc>
                  <a:txBody>
                    <a:bodyPr/>
                    <a:lstStyle/>
                    <a:p>
                      <a:r>
                        <a:rPr lang="en-US" sz="2000">
                          <a:effectLst/>
                        </a:rPr>
                        <a:t>… where x.lastname = ?1 or x.firstname = ?2</a:t>
                      </a:r>
                    </a:p>
                  </a:txBody>
                  <a:tcPr anchor="ctr"/>
                </a:tc>
                <a:extLst>
                  <a:ext uri="{0D108BD9-81ED-4DB2-BD59-A6C34878D82A}">
                    <a16:rowId xmlns="" xmlns:a16="http://schemas.microsoft.com/office/drawing/2014/main" val="3793483767"/>
                  </a:ext>
                </a:extLst>
              </a:tr>
              <a:tr h="370840">
                <a:tc>
                  <a:txBody>
                    <a:bodyPr/>
                    <a:lstStyle/>
                    <a:p>
                      <a:r>
                        <a:rPr lang="en-GB" sz="2000">
                          <a:effectLst/>
                        </a:rPr>
                        <a:t>Between</a:t>
                      </a:r>
                    </a:p>
                  </a:txBody>
                  <a:tcPr anchor="ctr"/>
                </a:tc>
                <a:tc>
                  <a:txBody>
                    <a:bodyPr/>
                    <a:lstStyle/>
                    <a:p>
                      <a:r>
                        <a:rPr lang="en-GB" sz="2000" dirty="0" err="1">
                          <a:effectLst/>
                        </a:rPr>
                        <a:t>findByStartDateBetween</a:t>
                      </a:r>
                      <a:endParaRPr lang="en-GB" sz="2000" dirty="0">
                        <a:effectLst/>
                      </a:endParaRPr>
                    </a:p>
                  </a:txBody>
                  <a:tcPr anchor="ctr"/>
                </a:tc>
                <a:tc>
                  <a:txBody>
                    <a:bodyPr/>
                    <a:lstStyle/>
                    <a:p>
                      <a:r>
                        <a:rPr lang="en-US" sz="2000">
                          <a:effectLst/>
                        </a:rPr>
                        <a:t>… where x.startDate between 1? and ?2</a:t>
                      </a:r>
                    </a:p>
                  </a:txBody>
                  <a:tcPr anchor="ctr"/>
                </a:tc>
                <a:extLst>
                  <a:ext uri="{0D108BD9-81ED-4DB2-BD59-A6C34878D82A}">
                    <a16:rowId xmlns="" xmlns:a16="http://schemas.microsoft.com/office/drawing/2014/main" val="1278522290"/>
                  </a:ext>
                </a:extLst>
              </a:tr>
              <a:tr h="370840">
                <a:tc>
                  <a:txBody>
                    <a:bodyPr/>
                    <a:lstStyle/>
                    <a:p>
                      <a:r>
                        <a:rPr lang="en-GB" sz="2000">
                          <a:effectLst/>
                        </a:rPr>
                        <a:t>LessThan</a:t>
                      </a:r>
                    </a:p>
                  </a:txBody>
                  <a:tcPr anchor="ctr"/>
                </a:tc>
                <a:tc>
                  <a:txBody>
                    <a:bodyPr/>
                    <a:lstStyle/>
                    <a:p>
                      <a:r>
                        <a:rPr lang="en-GB" sz="2000">
                          <a:effectLst/>
                        </a:rPr>
                        <a:t>findByAgeLessThan</a:t>
                      </a:r>
                    </a:p>
                  </a:txBody>
                  <a:tcPr anchor="ctr"/>
                </a:tc>
                <a:tc>
                  <a:txBody>
                    <a:bodyPr/>
                    <a:lstStyle/>
                    <a:p>
                      <a:r>
                        <a:rPr lang="en-GB" sz="2000">
                          <a:effectLst/>
                        </a:rPr>
                        <a:t>… where x.age &lt; ?1</a:t>
                      </a:r>
                    </a:p>
                  </a:txBody>
                  <a:tcPr anchor="ctr"/>
                </a:tc>
                <a:extLst>
                  <a:ext uri="{0D108BD9-81ED-4DB2-BD59-A6C34878D82A}">
                    <a16:rowId xmlns="" xmlns:a16="http://schemas.microsoft.com/office/drawing/2014/main" val="30852023"/>
                  </a:ext>
                </a:extLst>
              </a:tr>
              <a:tr h="370840">
                <a:tc>
                  <a:txBody>
                    <a:bodyPr/>
                    <a:lstStyle/>
                    <a:p>
                      <a:r>
                        <a:rPr lang="en-GB" sz="2000" dirty="0">
                          <a:effectLst/>
                        </a:rPr>
                        <a:t>Containing</a:t>
                      </a:r>
                    </a:p>
                  </a:txBody>
                  <a:tcPr anchor="ctr"/>
                </a:tc>
                <a:tc>
                  <a:txBody>
                    <a:bodyPr/>
                    <a:lstStyle/>
                    <a:p>
                      <a:r>
                        <a:rPr lang="en-GB" sz="2000">
                          <a:effectLst/>
                        </a:rPr>
                        <a:t>findByFirstnameContaining</a:t>
                      </a:r>
                    </a:p>
                  </a:txBody>
                  <a:tcPr anchor="ctr"/>
                </a:tc>
                <a:tc>
                  <a:txBody>
                    <a:bodyPr/>
                    <a:lstStyle/>
                    <a:p>
                      <a:r>
                        <a:rPr lang="en-US" sz="2000">
                          <a:effectLst/>
                        </a:rPr>
                        <a:t>… where x.firstname like ?1 (parameter bound wrapped in %)</a:t>
                      </a:r>
                    </a:p>
                  </a:txBody>
                  <a:tcPr anchor="ctr"/>
                </a:tc>
                <a:extLst>
                  <a:ext uri="{0D108BD9-81ED-4DB2-BD59-A6C34878D82A}">
                    <a16:rowId xmlns="" xmlns:a16="http://schemas.microsoft.com/office/drawing/2014/main" val="3612049648"/>
                  </a:ext>
                </a:extLst>
              </a:tr>
              <a:tr h="370840">
                <a:tc>
                  <a:txBody>
                    <a:bodyPr/>
                    <a:lstStyle/>
                    <a:p>
                      <a:r>
                        <a:rPr lang="en-GB" sz="2000" dirty="0">
                          <a:effectLst/>
                        </a:rPr>
                        <a:t>In</a:t>
                      </a:r>
                    </a:p>
                  </a:txBody>
                  <a:tcPr anchor="ctr"/>
                </a:tc>
                <a:tc>
                  <a:txBody>
                    <a:bodyPr/>
                    <a:lstStyle/>
                    <a:p>
                      <a:r>
                        <a:rPr lang="en-GB" sz="2000" dirty="0" err="1">
                          <a:effectLst/>
                        </a:rPr>
                        <a:t>findByAgeIn</a:t>
                      </a:r>
                      <a:r>
                        <a:rPr lang="en-GB" sz="2000" dirty="0">
                          <a:effectLst/>
                        </a:rPr>
                        <a:t>(Collection&lt;Age&gt; ages)</a:t>
                      </a:r>
                    </a:p>
                  </a:txBody>
                  <a:tcPr anchor="ctr"/>
                </a:tc>
                <a:tc>
                  <a:txBody>
                    <a:bodyPr/>
                    <a:lstStyle/>
                    <a:p>
                      <a:r>
                        <a:rPr lang="en-GB" sz="2000" dirty="0">
                          <a:effectLst/>
                        </a:rPr>
                        <a:t>… where </a:t>
                      </a:r>
                      <a:r>
                        <a:rPr lang="en-GB" sz="2000" dirty="0" err="1">
                          <a:effectLst/>
                        </a:rPr>
                        <a:t>x.age</a:t>
                      </a:r>
                      <a:r>
                        <a:rPr lang="en-GB" sz="2000" dirty="0">
                          <a:effectLst/>
                        </a:rPr>
                        <a:t> in ?1</a:t>
                      </a:r>
                    </a:p>
                  </a:txBody>
                  <a:tcPr anchor="ctr"/>
                </a:tc>
                <a:extLst>
                  <a:ext uri="{0D108BD9-81ED-4DB2-BD59-A6C34878D82A}">
                    <a16:rowId xmlns="" xmlns:a16="http://schemas.microsoft.com/office/drawing/2014/main" val="3393566516"/>
                  </a:ext>
                </a:extLst>
              </a:tr>
            </a:tbl>
          </a:graphicData>
        </a:graphic>
      </p:graphicFrame>
      <p:sp>
        <p:nvSpPr>
          <p:cNvPr id="4" name="Title 3"/>
          <p:cNvSpPr>
            <a:spLocks noGrp="1"/>
          </p:cNvSpPr>
          <p:nvPr>
            <p:ph type="title"/>
          </p:nvPr>
        </p:nvSpPr>
        <p:spPr/>
        <p:txBody>
          <a:bodyPr>
            <a:normAutofit/>
          </a:bodyPr>
          <a:lstStyle/>
          <a:p>
            <a:r>
              <a:rPr lang="en-GB" dirty="0"/>
              <a:t> Query lookup </a:t>
            </a:r>
            <a:r>
              <a:rPr lang="en-GB" dirty="0" smtClean="0"/>
              <a:t>strategies</a:t>
            </a:r>
            <a:endParaRPr lang="bg-BG" dirty="0"/>
          </a:p>
        </p:txBody>
      </p:sp>
      <p:sp>
        <p:nvSpPr>
          <p:cNvPr id="8" name="TextBox 7"/>
          <p:cNvSpPr txBox="1"/>
          <p:nvPr/>
        </p:nvSpPr>
        <p:spPr>
          <a:xfrm>
            <a:off x="2665412" y="6141613"/>
            <a:ext cx="7726154" cy="307777"/>
          </a:xfrm>
          <a:prstGeom prst="rect">
            <a:avLst/>
          </a:prstGeom>
          <a:noFill/>
        </p:spPr>
        <p:txBody>
          <a:bodyPr wrap="none" rtlCol="0">
            <a:spAutoFit/>
          </a:bodyPr>
          <a:lstStyle/>
          <a:p>
            <a:r>
              <a:rPr lang="en-US" sz="1400" dirty="0"/>
              <a:t>Source: http://docs.spring.io/spring-data/jpa/docs/1.4.1.RELEASE/reference/html/jpa.repositories.html</a:t>
            </a:r>
            <a:endParaRPr lang="bg-BG" sz="1400" dirty="0"/>
          </a:p>
        </p:txBody>
      </p:sp>
    </p:spTree>
    <p:extLst>
      <p:ext uri="{BB962C8B-B14F-4D97-AF65-F5344CB8AC3E}">
        <p14:creationId xmlns:p14="http://schemas.microsoft.com/office/powerpoint/2010/main" val="2855665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566412" y="6813923"/>
            <a:ext cx="428822" cy="196477"/>
          </a:xfrm>
        </p:spPr>
        <p:txBody>
          <a:bodyPr/>
          <a:lstStyle/>
          <a:p>
            <a:fld id="{C014DD1E-5D91-48A3-AD6D-45FBA980D106}" type="slidenum">
              <a:rPr lang="en-US" smtClean="0"/>
              <a:pPr/>
              <a:t>27</a:t>
            </a:fld>
            <a:endParaRPr lang="en-US" dirty="0"/>
          </a:p>
        </p:txBody>
      </p:sp>
      <p:sp>
        <p:nvSpPr>
          <p:cNvPr id="4" name="Title 3"/>
          <p:cNvSpPr>
            <a:spLocks noGrp="1"/>
          </p:cNvSpPr>
          <p:nvPr>
            <p:ph type="title"/>
          </p:nvPr>
        </p:nvSpPr>
        <p:spPr/>
        <p:txBody>
          <a:bodyPr/>
          <a:lstStyle/>
          <a:p>
            <a:r>
              <a:rPr lang="en-US" dirty="0" smtClean="0"/>
              <a:t>Repositories</a:t>
            </a:r>
            <a:endParaRPr lang="bg-BG" dirty="0"/>
          </a:p>
        </p:txBody>
      </p:sp>
      <p:sp>
        <p:nvSpPr>
          <p:cNvPr id="5" name="Text Placeholder 5"/>
          <p:cNvSpPr txBox="1">
            <a:spLocks/>
          </p:cNvSpPr>
          <p:nvPr/>
        </p:nvSpPr>
        <p:spPr>
          <a:xfrm>
            <a:off x="608012" y="1677202"/>
            <a:ext cx="11125196" cy="236139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@Repository</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StudentDao </a:t>
            </a: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extends CrudRepository&lt;Student, Long&gt; </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Student findById(long id);</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List&lt;Student&gt; findAllByMajorOrderByFirstNameAsc(Major major);</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deleteByFirstName(String firstName);</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Text Placeholder 5"/>
          <p:cNvSpPr txBox="1">
            <a:spLocks/>
          </p:cNvSpPr>
          <p:nvPr/>
        </p:nvSpPr>
        <p:spPr>
          <a:xfrm>
            <a:off x="608012" y="1127121"/>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StudentDao.java</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AutoShape 7"/>
          <p:cNvSpPr>
            <a:spLocks noChangeArrowheads="1"/>
          </p:cNvSpPr>
          <p:nvPr/>
        </p:nvSpPr>
        <p:spPr bwMode="auto">
          <a:xfrm>
            <a:off x="8304212" y="1444353"/>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Repository </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8" name="AutoShape 7"/>
          <p:cNvSpPr>
            <a:spLocks noChangeArrowheads="1"/>
          </p:cNvSpPr>
          <p:nvPr/>
        </p:nvSpPr>
        <p:spPr bwMode="auto">
          <a:xfrm>
            <a:off x="8237308" y="2503641"/>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Custom methods</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10" name="Text Placeholder 5"/>
          <p:cNvSpPr txBox="1">
            <a:spLocks/>
          </p:cNvSpPr>
          <p:nvPr/>
        </p:nvSpPr>
        <p:spPr>
          <a:xfrm>
            <a:off x="608012" y="4741081"/>
            <a:ext cx="11125196" cy="137651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@Repository</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MajorDao </a:t>
            </a: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extends CrudRepository&lt;Major, Long&gt;</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List&lt;Major&gt; findTop10ByNameOrderByIdDesc(String name);</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 name="Text Placeholder 5"/>
          <p:cNvSpPr txBox="1">
            <a:spLocks/>
          </p:cNvSpPr>
          <p:nvPr/>
        </p:nvSpPr>
        <p:spPr>
          <a:xfrm>
            <a:off x="608012" y="4191000"/>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MajorDao.java</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AutoShape 7"/>
          <p:cNvSpPr>
            <a:spLocks noChangeArrowheads="1"/>
          </p:cNvSpPr>
          <p:nvPr/>
        </p:nvSpPr>
        <p:spPr bwMode="auto">
          <a:xfrm>
            <a:off x="7770812" y="4523084"/>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Repository </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13" name="AutoShape 7"/>
          <p:cNvSpPr>
            <a:spLocks noChangeArrowheads="1"/>
          </p:cNvSpPr>
          <p:nvPr/>
        </p:nvSpPr>
        <p:spPr bwMode="auto">
          <a:xfrm>
            <a:off x="7161212" y="5889310"/>
            <a:ext cx="3048000" cy="456568"/>
          </a:xfrm>
          <a:prstGeom prst="wedgeRoundRectCallout">
            <a:avLst>
              <a:gd name="adj1" fmla="val -48639"/>
              <a:gd name="adj2" fmla="val -82682"/>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Custom methods</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249497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4" name="Title 3"/>
          <p:cNvSpPr>
            <a:spLocks noGrp="1"/>
          </p:cNvSpPr>
          <p:nvPr>
            <p:ph type="title"/>
          </p:nvPr>
        </p:nvSpPr>
        <p:spPr/>
        <p:txBody>
          <a:bodyPr/>
          <a:lstStyle/>
          <a:p>
            <a:r>
              <a:rPr lang="en-US" dirty="0" smtClean="0"/>
              <a:t>Spring Data Architecture</a:t>
            </a:r>
            <a:endParaRPr lang="bg-BG" dirty="0"/>
          </a:p>
        </p:txBody>
      </p:sp>
      <p:sp>
        <p:nvSpPr>
          <p:cNvPr id="10" name="Rectangle 9"/>
          <p:cNvSpPr/>
          <p:nvPr/>
        </p:nvSpPr>
        <p:spPr>
          <a:xfrm>
            <a:off x="455612" y="1451860"/>
            <a:ext cx="4876800" cy="1138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SERVICE IMPLEMENTATION</a:t>
            </a:r>
            <a:endParaRPr lang="bg-BG" sz="2800" dirty="0"/>
          </a:p>
        </p:txBody>
      </p:sp>
      <p:sp>
        <p:nvSpPr>
          <p:cNvPr id="11" name="Rectangle 10"/>
          <p:cNvSpPr/>
          <p:nvPr/>
        </p:nvSpPr>
        <p:spPr>
          <a:xfrm>
            <a:off x="492124" y="3369306"/>
            <a:ext cx="4876800" cy="1138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MODEL REPOSITORY</a:t>
            </a:r>
            <a:endParaRPr lang="bg-BG" sz="2800" dirty="0"/>
          </a:p>
        </p:txBody>
      </p:sp>
      <p:sp>
        <p:nvSpPr>
          <p:cNvPr id="12" name="Rectangle 11"/>
          <p:cNvSpPr/>
          <p:nvPr/>
        </p:nvSpPr>
        <p:spPr>
          <a:xfrm>
            <a:off x="455612" y="5286752"/>
            <a:ext cx="4876800" cy="1138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MODEL</a:t>
            </a:r>
            <a:endParaRPr lang="bg-BG" sz="2800" dirty="0"/>
          </a:p>
        </p:txBody>
      </p:sp>
      <p:sp>
        <p:nvSpPr>
          <p:cNvPr id="13" name="Rectangle 12"/>
          <p:cNvSpPr/>
          <p:nvPr/>
        </p:nvSpPr>
        <p:spPr>
          <a:xfrm>
            <a:off x="6856412" y="3369306"/>
            <a:ext cx="4876800" cy="1138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JPA REPOSITORY</a:t>
            </a:r>
            <a:endParaRPr lang="bg-BG" sz="2800" dirty="0"/>
          </a:p>
        </p:txBody>
      </p:sp>
      <p:sp>
        <p:nvSpPr>
          <p:cNvPr id="14" name="Rectangle 13"/>
          <p:cNvSpPr/>
          <p:nvPr/>
        </p:nvSpPr>
        <p:spPr>
          <a:xfrm>
            <a:off x="6856412" y="1451860"/>
            <a:ext cx="4876800" cy="1138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SERVICE</a:t>
            </a:r>
            <a:endParaRPr lang="bg-BG" sz="2800" dirty="0"/>
          </a:p>
        </p:txBody>
      </p:sp>
      <p:sp>
        <p:nvSpPr>
          <p:cNvPr id="15" name="Up Arrow 14"/>
          <p:cNvSpPr/>
          <p:nvPr/>
        </p:nvSpPr>
        <p:spPr>
          <a:xfrm rot="16200000" flipV="1">
            <a:off x="5864770" y="1498599"/>
            <a:ext cx="459282" cy="1063945"/>
          </a:xfrm>
          <a:prstGeom prst="upArrow">
            <a:avLst>
              <a:gd name="adj1" fmla="val 50000"/>
              <a:gd name="adj2" fmla="val 4508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Up Arrow 15"/>
          <p:cNvSpPr/>
          <p:nvPr/>
        </p:nvSpPr>
        <p:spPr>
          <a:xfrm rot="16200000" flipV="1">
            <a:off x="5864769" y="3406803"/>
            <a:ext cx="459282" cy="1063945"/>
          </a:xfrm>
          <a:prstGeom prst="upArrow">
            <a:avLst>
              <a:gd name="adj1" fmla="val 50000"/>
              <a:gd name="adj2" fmla="val 4508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 name="Up Arrow 16"/>
          <p:cNvSpPr/>
          <p:nvPr/>
        </p:nvSpPr>
        <p:spPr>
          <a:xfrm rot="10800000" flipV="1">
            <a:off x="2761822" y="4656453"/>
            <a:ext cx="337404" cy="482092"/>
          </a:xfrm>
          <a:prstGeom prst="upArrow">
            <a:avLst>
              <a:gd name="adj1" fmla="val 50000"/>
              <a:gd name="adj2" fmla="val 4508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Up Arrow 17"/>
          <p:cNvSpPr/>
          <p:nvPr/>
        </p:nvSpPr>
        <p:spPr>
          <a:xfrm rot="10800000" flipV="1">
            <a:off x="2725310" y="2736844"/>
            <a:ext cx="337404" cy="482092"/>
          </a:xfrm>
          <a:prstGeom prst="upArrow">
            <a:avLst>
              <a:gd name="adj1" fmla="val 50000"/>
              <a:gd name="adj2" fmla="val 4508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125644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566412" y="6813923"/>
            <a:ext cx="428822" cy="196477"/>
          </a:xfrm>
        </p:spPr>
        <p:txBody>
          <a:bodyPr/>
          <a:lstStyle/>
          <a:p>
            <a:fld id="{C014DD1E-5D91-48A3-AD6D-45FBA980D106}" type="slidenum">
              <a:rPr lang="en-US" smtClean="0"/>
              <a:pPr/>
              <a:t>29</a:t>
            </a:fld>
            <a:endParaRPr lang="en-US" dirty="0"/>
          </a:p>
        </p:txBody>
      </p:sp>
      <p:sp>
        <p:nvSpPr>
          <p:cNvPr id="4" name="Title 3"/>
          <p:cNvSpPr>
            <a:spLocks noGrp="1"/>
          </p:cNvSpPr>
          <p:nvPr>
            <p:ph type="title"/>
          </p:nvPr>
        </p:nvSpPr>
        <p:spPr/>
        <p:txBody>
          <a:bodyPr/>
          <a:lstStyle/>
          <a:p>
            <a:r>
              <a:rPr lang="en-US" dirty="0" smtClean="0"/>
              <a:t>Services</a:t>
            </a:r>
            <a:endParaRPr lang="bg-BG" dirty="0"/>
          </a:p>
        </p:txBody>
      </p:sp>
      <p:sp>
        <p:nvSpPr>
          <p:cNvPr id="5" name="Text Placeholder 5"/>
          <p:cNvSpPr txBox="1">
            <a:spLocks/>
          </p:cNvSpPr>
          <p:nvPr/>
        </p:nvSpPr>
        <p:spPr>
          <a:xfrm>
            <a:off x="608012" y="1677202"/>
            <a:ext cx="11125196" cy="310006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StudentService {</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register(Student student);</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a:t>
            </a:r>
            <a:r>
              <a:rPr lang="en-US" sz="1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expel(Student </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student);</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a:t>
            </a:r>
            <a:r>
              <a:rPr lang="en-US" sz="1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expel(long </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id);</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Student findStudent(long id);</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List&lt;Student&gt; </a:t>
            </a:r>
            <a:r>
              <a:rPr lang="en-US" sz="1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findSampleByMajor(Major </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major);</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Text Placeholder 5"/>
          <p:cNvSpPr txBox="1">
            <a:spLocks/>
          </p:cNvSpPr>
          <p:nvPr/>
        </p:nvSpPr>
        <p:spPr>
          <a:xfrm>
            <a:off x="608012" y="1127121"/>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StudentService.java</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AutoShape 7"/>
          <p:cNvSpPr>
            <a:spLocks noChangeArrowheads="1"/>
          </p:cNvSpPr>
          <p:nvPr/>
        </p:nvSpPr>
        <p:spPr bwMode="auto">
          <a:xfrm>
            <a:off x="4954254" y="2643575"/>
            <a:ext cx="3048000" cy="456568"/>
          </a:xfrm>
          <a:prstGeom prst="wedgeRoundRectCallout">
            <a:avLst>
              <a:gd name="adj1" fmla="val -49354"/>
              <a:gd name="adj2" fmla="val 9613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Business Logic</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269028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accent1"/>
                </a:solidFill>
              </a:rPr>
              <a:t>sli.do</a:t>
            </a:r>
            <a:r>
              <a:rPr lang="en-US" sz="6000" b="1" dirty="0"/>
              <a:t/>
            </a:r>
            <a:br>
              <a:rPr lang="en-US" sz="6000" b="1" dirty="0"/>
            </a:br>
            <a:r>
              <a:rPr lang="en-US" sz="11500" b="1" noProof="1" smtClean="0">
                <a:solidFill>
                  <a:schemeClr val="tx2"/>
                </a:solidFill>
              </a:rPr>
              <a:t>#db-advanced</a:t>
            </a:r>
            <a:endParaRPr lang="en-US" sz="6000" b="1" noProof="1" smtClean="0">
              <a:solidFill>
                <a:schemeClr val="tx2"/>
              </a:solidFill>
            </a:endParaRPr>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40194111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566412" y="6813923"/>
            <a:ext cx="428822" cy="196477"/>
          </a:xfrm>
        </p:spPr>
        <p:txBody>
          <a:bodyPr/>
          <a:lstStyle/>
          <a:p>
            <a:fld id="{C014DD1E-5D91-48A3-AD6D-45FBA980D106}" type="slidenum">
              <a:rPr lang="en-US" smtClean="0"/>
              <a:pPr/>
              <a:t>30</a:t>
            </a:fld>
            <a:endParaRPr lang="en-US" dirty="0"/>
          </a:p>
        </p:txBody>
      </p:sp>
      <p:sp>
        <p:nvSpPr>
          <p:cNvPr id="4" name="Title 3"/>
          <p:cNvSpPr>
            <a:spLocks noGrp="1"/>
          </p:cNvSpPr>
          <p:nvPr>
            <p:ph type="title"/>
          </p:nvPr>
        </p:nvSpPr>
        <p:spPr/>
        <p:txBody>
          <a:bodyPr/>
          <a:lstStyle/>
          <a:p>
            <a:r>
              <a:rPr lang="en-US" dirty="0" smtClean="0"/>
              <a:t>Services</a:t>
            </a:r>
            <a:endParaRPr lang="bg-BG" dirty="0"/>
          </a:p>
        </p:txBody>
      </p:sp>
      <p:sp>
        <p:nvSpPr>
          <p:cNvPr id="5" name="Text Placeholder 5"/>
          <p:cNvSpPr txBox="1">
            <a:spLocks/>
          </p:cNvSpPr>
          <p:nvPr/>
        </p:nvSpPr>
        <p:spPr>
          <a:xfrm>
            <a:off x="608012" y="1677202"/>
            <a:ext cx="11125196" cy="457738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@Service</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StudentServiceImpl </a:t>
            </a: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implements StudentService</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@Autowired</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private StudentDao studentDao;</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@Override</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register(Student student) {</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studentDao.save(student);</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@Override</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a:t>
            </a:r>
            <a:r>
              <a:rPr lang="en-US" sz="1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expel(Student </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student) {</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studentDao.delete(student);</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The rest is omitted</a:t>
            </a: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6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Text Placeholder 5"/>
          <p:cNvSpPr txBox="1">
            <a:spLocks/>
          </p:cNvSpPr>
          <p:nvPr/>
        </p:nvSpPr>
        <p:spPr>
          <a:xfrm>
            <a:off x="608012" y="1127121"/>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StudentServiceImpl.java</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AutoShape 7"/>
          <p:cNvSpPr>
            <a:spLocks noChangeArrowheads="1"/>
          </p:cNvSpPr>
          <p:nvPr/>
        </p:nvSpPr>
        <p:spPr bwMode="auto">
          <a:xfrm>
            <a:off x="7770812" y="1905000"/>
            <a:ext cx="3352800" cy="456568"/>
          </a:xfrm>
          <a:prstGeom prst="wedgeRoundRectCallout">
            <a:avLst>
              <a:gd name="adj1" fmla="val -56854"/>
              <a:gd name="adj2" fmla="val 29378"/>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Service Implementation</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7" name="AutoShape 7"/>
          <p:cNvSpPr>
            <a:spLocks noChangeArrowheads="1"/>
          </p:cNvSpPr>
          <p:nvPr/>
        </p:nvSpPr>
        <p:spPr bwMode="auto">
          <a:xfrm>
            <a:off x="4977613" y="2531133"/>
            <a:ext cx="3352800" cy="456568"/>
          </a:xfrm>
          <a:prstGeom prst="wedgeRoundRectCallout">
            <a:avLst>
              <a:gd name="adj1" fmla="val -56854"/>
              <a:gd name="adj2" fmla="val 29378"/>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studentDao injection</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9" name="AutoShape 7"/>
          <p:cNvSpPr>
            <a:spLocks noChangeArrowheads="1"/>
          </p:cNvSpPr>
          <p:nvPr/>
        </p:nvSpPr>
        <p:spPr bwMode="auto">
          <a:xfrm>
            <a:off x="6158136" y="3965896"/>
            <a:ext cx="3352800" cy="456568"/>
          </a:xfrm>
          <a:prstGeom prst="wedgeRoundRectCallout">
            <a:avLst>
              <a:gd name="adj1" fmla="val -57179"/>
              <a:gd name="adj2" fmla="val 31763"/>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Method implementation</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373034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3" name="Content Placeholder 2"/>
          <p:cNvSpPr>
            <a:spLocks noGrp="1"/>
          </p:cNvSpPr>
          <p:nvPr>
            <p:ph idx="1"/>
          </p:nvPr>
        </p:nvSpPr>
        <p:spPr/>
        <p:txBody>
          <a:bodyPr/>
          <a:lstStyle/>
          <a:p>
            <a:r>
              <a:rPr lang="en-GB" dirty="0">
                <a:solidFill>
                  <a:schemeClr val="tx2">
                    <a:lumMod val="75000"/>
                  </a:schemeClr>
                </a:solidFill>
              </a:rPr>
              <a:t>@</a:t>
            </a:r>
            <a:r>
              <a:rPr lang="en-GB" dirty="0" smtClean="0">
                <a:solidFill>
                  <a:schemeClr val="tx2">
                    <a:lumMod val="75000"/>
                  </a:schemeClr>
                </a:solidFill>
              </a:rPr>
              <a:t>Component </a:t>
            </a:r>
            <a:r>
              <a:rPr lang="en-GB" dirty="0" smtClean="0"/>
              <a:t>- </a:t>
            </a:r>
            <a:r>
              <a:rPr lang="en-US" dirty="0"/>
              <a:t>marks a java class as a bean so the component-scanning mechanism of spring can pick it up and pull it into the application context</a:t>
            </a:r>
            <a:endParaRPr lang="en-GB" dirty="0" smtClean="0"/>
          </a:p>
          <a:p>
            <a:r>
              <a:rPr lang="en-GB" dirty="0">
                <a:solidFill>
                  <a:schemeClr val="tx2">
                    <a:lumMod val="75000"/>
                  </a:schemeClr>
                </a:solidFill>
              </a:rPr>
              <a:t>@</a:t>
            </a:r>
            <a:r>
              <a:rPr lang="en-GB" dirty="0" smtClean="0">
                <a:solidFill>
                  <a:schemeClr val="tx2">
                    <a:lumMod val="75000"/>
                  </a:schemeClr>
                </a:solidFill>
              </a:rPr>
              <a:t>Repository </a:t>
            </a:r>
            <a:r>
              <a:rPr lang="en-GB" dirty="0" smtClean="0"/>
              <a:t>- </a:t>
            </a:r>
            <a:r>
              <a:rPr lang="en-US" dirty="0"/>
              <a:t>specialization of the </a:t>
            </a:r>
            <a:r>
              <a:rPr lang="en-US" dirty="0">
                <a:solidFill>
                  <a:schemeClr val="tx2">
                    <a:lumMod val="75000"/>
                  </a:schemeClr>
                </a:solidFill>
              </a:rPr>
              <a:t>@Component </a:t>
            </a:r>
            <a:r>
              <a:rPr lang="en-US" dirty="0"/>
              <a:t>annotation with similar use and functionality. </a:t>
            </a:r>
            <a:r>
              <a:rPr lang="en-US" dirty="0" smtClean="0"/>
              <a:t>It </a:t>
            </a:r>
            <a:r>
              <a:rPr lang="en-US" dirty="0"/>
              <a:t>also makes the unchecked exceptions (thrown from DAO methods) eligible for translation into Spring </a:t>
            </a:r>
            <a:r>
              <a:rPr lang="en-US" dirty="0" err="1"/>
              <a:t>DataAccessException</a:t>
            </a:r>
            <a:endParaRPr lang="en-GB" dirty="0" smtClean="0"/>
          </a:p>
          <a:p>
            <a:r>
              <a:rPr lang="en-GB" dirty="0">
                <a:solidFill>
                  <a:schemeClr val="tx2">
                    <a:lumMod val="75000"/>
                  </a:schemeClr>
                </a:solidFill>
              </a:rPr>
              <a:t>@</a:t>
            </a:r>
            <a:r>
              <a:rPr lang="en-GB" dirty="0" smtClean="0">
                <a:solidFill>
                  <a:schemeClr val="tx2">
                    <a:lumMod val="75000"/>
                  </a:schemeClr>
                </a:solidFill>
              </a:rPr>
              <a:t>Service </a:t>
            </a:r>
            <a:r>
              <a:rPr lang="en-GB" dirty="0" smtClean="0"/>
              <a:t>– the </a:t>
            </a:r>
            <a:r>
              <a:rPr lang="en-US" dirty="0" smtClean="0"/>
              <a:t>annotation </a:t>
            </a:r>
            <a:r>
              <a:rPr lang="en-US" dirty="0"/>
              <a:t>is also a specialization of the </a:t>
            </a:r>
            <a:r>
              <a:rPr lang="en-US" dirty="0">
                <a:solidFill>
                  <a:schemeClr val="tx2">
                    <a:lumMod val="75000"/>
                  </a:schemeClr>
                </a:solidFill>
              </a:rPr>
              <a:t>@Component</a:t>
            </a:r>
            <a:r>
              <a:rPr lang="en-US" dirty="0" smtClean="0"/>
              <a:t> annotation</a:t>
            </a:r>
            <a:r>
              <a:rPr lang="en-US" dirty="0"/>
              <a:t>. it </a:t>
            </a:r>
            <a:r>
              <a:rPr lang="en-US" dirty="0" smtClean="0"/>
              <a:t>specifies the </a:t>
            </a:r>
            <a:r>
              <a:rPr lang="en-US" dirty="0"/>
              <a:t>intent </a:t>
            </a:r>
            <a:r>
              <a:rPr lang="en-US" dirty="0" smtClean="0"/>
              <a:t>better.</a:t>
            </a:r>
            <a:endParaRPr lang="bg-BG" dirty="0"/>
          </a:p>
        </p:txBody>
      </p:sp>
      <p:sp>
        <p:nvSpPr>
          <p:cNvPr id="4" name="Title 3"/>
          <p:cNvSpPr>
            <a:spLocks noGrp="1"/>
          </p:cNvSpPr>
          <p:nvPr>
            <p:ph type="title"/>
          </p:nvPr>
        </p:nvSpPr>
        <p:spPr/>
        <p:txBody>
          <a:bodyPr/>
          <a:lstStyle/>
          <a:p>
            <a:r>
              <a:rPr lang="en-US" dirty="0" smtClean="0"/>
              <a:t>Spring Annotations</a:t>
            </a:r>
            <a:endParaRPr lang="bg-BG" dirty="0"/>
          </a:p>
        </p:txBody>
      </p:sp>
    </p:spTree>
    <p:extLst>
      <p:ext uri="{BB962C8B-B14F-4D97-AF65-F5344CB8AC3E}">
        <p14:creationId xmlns:p14="http://schemas.microsoft.com/office/powerpoint/2010/main" val="366606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566412" y="6813923"/>
            <a:ext cx="428822" cy="196477"/>
          </a:xfrm>
        </p:spPr>
        <p:txBody>
          <a:bodyPr/>
          <a:lstStyle/>
          <a:p>
            <a:fld id="{C014DD1E-5D91-48A3-AD6D-45FBA980D106}" type="slidenum">
              <a:rPr lang="en-US" smtClean="0"/>
              <a:pPr/>
              <a:t>32</a:t>
            </a:fld>
            <a:endParaRPr lang="en-US" dirty="0"/>
          </a:p>
        </p:txBody>
      </p:sp>
      <p:sp>
        <p:nvSpPr>
          <p:cNvPr id="4" name="Title 3"/>
          <p:cNvSpPr>
            <a:spLocks noGrp="1"/>
          </p:cNvSpPr>
          <p:nvPr>
            <p:ph type="title"/>
          </p:nvPr>
        </p:nvSpPr>
        <p:spPr/>
        <p:txBody>
          <a:bodyPr/>
          <a:lstStyle/>
          <a:p>
            <a:r>
              <a:rPr lang="en-US" dirty="0" smtClean="0"/>
              <a:t>Entry Point</a:t>
            </a:r>
            <a:endParaRPr lang="bg-BG" dirty="0"/>
          </a:p>
        </p:txBody>
      </p:sp>
      <p:sp>
        <p:nvSpPr>
          <p:cNvPr id="5" name="Text Placeholder 5"/>
          <p:cNvSpPr txBox="1">
            <a:spLocks/>
          </p:cNvSpPr>
          <p:nvPr/>
        </p:nvSpPr>
        <p:spPr>
          <a:xfrm>
            <a:off x="608012" y="1677202"/>
            <a:ext cx="11125196" cy="162273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@SpringBootApplication</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MainApplication {</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static void main(String[] args) {</a:t>
            </a:r>
          </a:p>
          <a:p>
            <a:pPr marL="0" lvl="1" indent="0">
              <a:lnSpc>
                <a:spcPct val="100000"/>
              </a:lnSpc>
              <a:spcBef>
                <a:spcPts val="0"/>
              </a:spcBef>
              <a:spcAft>
                <a:spcPts val="0"/>
              </a:spcAft>
              <a:buClr>
                <a:srgbClr val="F2B254"/>
              </a:buClr>
              <a:buSzPct val="100000"/>
              <a:buNone/>
            </a:pPr>
            <a:r>
              <a:rPr lang="en-US" sz="1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SpringApplication.run(MainApplication.class,args</a:t>
            </a: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Text Placeholder 5"/>
          <p:cNvSpPr txBox="1">
            <a:spLocks/>
          </p:cNvSpPr>
          <p:nvPr/>
        </p:nvSpPr>
        <p:spPr>
          <a:xfrm>
            <a:off x="608012" y="1127121"/>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MainApplication.java</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AutoShape 7"/>
          <p:cNvSpPr>
            <a:spLocks noChangeArrowheads="1"/>
          </p:cNvSpPr>
          <p:nvPr/>
        </p:nvSpPr>
        <p:spPr bwMode="auto">
          <a:xfrm>
            <a:off x="7770812" y="1905000"/>
            <a:ext cx="3352800" cy="456568"/>
          </a:xfrm>
          <a:prstGeom prst="wedgeRoundRectCallout">
            <a:avLst>
              <a:gd name="adj1" fmla="val -56854"/>
              <a:gd name="adj2" fmla="val 29378"/>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Spring Boot Entry Point</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158368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566412" y="6813923"/>
            <a:ext cx="428822" cy="196477"/>
          </a:xfrm>
        </p:spPr>
        <p:txBody>
          <a:bodyPr/>
          <a:lstStyle/>
          <a:p>
            <a:fld id="{C014DD1E-5D91-48A3-AD6D-45FBA980D106}" type="slidenum">
              <a:rPr lang="en-US" smtClean="0"/>
              <a:pPr/>
              <a:t>33</a:t>
            </a:fld>
            <a:endParaRPr lang="en-US" dirty="0"/>
          </a:p>
        </p:txBody>
      </p:sp>
      <p:sp>
        <p:nvSpPr>
          <p:cNvPr id="4" name="Title 3"/>
          <p:cNvSpPr>
            <a:spLocks noGrp="1"/>
          </p:cNvSpPr>
          <p:nvPr>
            <p:ph type="title"/>
          </p:nvPr>
        </p:nvSpPr>
        <p:spPr/>
        <p:txBody>
          <a:bodyPr/>
          <a:lstStyle/>
          <a:p>
            <a:r>
              <a:rPr lang="en-US" dirty="0" smtClean="0"/>
              <a:t>Command Line Runner</a:t>
            </a:r>
            <a:endParaRPr lang="bg-BG" dirty="0"/>
          </a:p>
        </p:txBody>
      </p:sp>
      <p:sp>
        <p:nvSpPr>
          <p:cNvPr id="5" name="Text Placeholder 5"/>
          <p:cNvSpPr txBox="1">
            <a:spLocks/>
          </p:cNvSpPr>
          <p:nvPr/>
        </p:nvSpPr>
        <p:spPr>
          <a:xfrm>
            <a:off x="608012" y="1677202"/>
            <a:ext cx="11125196" cy="430039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15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@Component</a:t>
            </a:r>
          </a:p>
          <a:p>
            <a:pPr marL="0" lvl="1" indent="0">
              <a:lnSpc>
                <a:spcPct val="100000"/>
              </a:lnSpc>
              <a:spcBef>
                <a:spcPts val="0"/>
              </a:spcBef>
              <a:spcAft>
                <a:spcPts val="0"/>
              </a:spcAft>
              <a:buClr>
                <a:srgbClr val="F2B254"/>
              </a:buClr>
              <a:buSzPct val="100000"/>
              <a:buNone/>
            </a:pP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ConsoleRunner </a:t>
            </a:r>
            <a:r>
              <a:rPr lang="en-US" sz="15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implements CommandLineRunner </a:t>
            </a: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endPar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5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@Autowired</a:t>
            </a:r>
          </a:p>
          <a:p>
            <a:pPr marL="0" lvl="1" indent="0">
              <a:lnSpc>
                <a:spcPct val="100000"/>
              </a:lnSpc>
              <a:spcBef>
                <a:spcPts val="0"/>
              </a:spcBef>
              <a:spcAft>
                <a:spcPts val="0"/>
              </a:spcAft>
              <a:buClr>
                <a:srgbClr val="F2B254"/>
              </a:buClr>
              <a:buSzPct val="100000"/>
              <a:buNone/>
            </a:pP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private StudentService studentService;</a:t>
            </a:r>
          </a:p>
          <a:p>
            <a:pPr marL="0" lvl="1" indent="0">
              <a:lnSpc>
                <a:spcPct val="100000"/>
              </a:lnSpc>
              <a:spcBef>
                <a:spcPts val="0"/>
              </a:spcBef>
              <a:spcAft>
                <a:spcPts val="0"/>
              </a:spcAft>
              <a:buClr>
                <a:srgbClr val="F2B254"/>
              </a:buClr>
              <a:buSzPct val="100000"/>
              <a:buNone/>
            </a:pPr>
            <a:endPar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5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@Autowired</a:t>
            </a:r>
          </a:p>
          <a:p>
            <a:pPr marL="0" lvl="1" indent="0">
              <a:lnSpc>
                <a:spcPct val="100000"/>
              </a:lnSpc>
              <a:spcBef>
                <a:spcPts val="0"/>
              </a:spcBef>
              <a:spcAft>
                <a:spcPts val="0"/>
              </a:spcAft>
              <a:buClr>
                <a:srgbClr val="F2B254"/>
              </a:buClr>
              <a:buSzPct val="100000"/>
              <a:buNone/>
            </a:pP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private MajorService majorService;</a:t>
            </a:r>
          </a:p>
          <a:p>
            <a:pPr marL="0" lvl="1" indent="0">
              <a:lnSpc>
                <a:spcPct val="100000"/>
              </a:lnSpc>
              <a:spcBef>
                <a:spcPts val="0"/>
              </a:spcBef>
              <a:spcAft>
                <a:spcPts val="0"/>
              </a:spcAft>
              <a:buClr>
                <a:srgbClr val="F2B254"/>
              </a:buClr>
              <a:buSzPct val="100000"/>
              <a:buNone/>
            </a:pPr>
            <a:endPar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@Override</a:t>
            </a:r>
          </a:p>
          <a:p>
            <a:pPr marL="0" lvl="1" indent="0">
              <a:lnSpc>
                <a:spcPct val="100000"/>
              </a:lnSpc>
              <a:spcBef>
                <a:spcPts val="0"/>
              </a:spcBef>
              <a:spcAft>
                <a:spcPts val="0"/>
              </a:spcAft>
              <a:buClr>
                <a:srgbClr val="F2B254"/>
              </a:buClr>
              <a:buSzPct val="100000"/>
              <a:buNone/>
            </a:pP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run(String... strings) throws Exception {</a:t>
            </a:r>
          </a:p>
          <a:p>
            <a:pPr marL="0" lvl="1" indent="0">
              <a:lnSpc>
                <a:spcPct val="100000"/>
              </a:lnSpc>
              <a:spcBef>
                <a:spcPts val="0"/>
              </a:spcBef>
              <a:spcAft>
                <a:spcPts val="0"/>
              </a:spcAft>
              <a:buClr>
                <a:srgbClr val="F2B254"/>
              </a:buClr>
              <a:buSzPct val="100000"/>
              <a:buNone/>
            </a:pPr>
            <a:endPar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Major major = new Major("Java DB Fundamentals");</a:t>
            </a:r>
          </a:p>
          <a:p>
            <a:pPr marL="0" lvl="1" indent="0">
              <a:lnSpc>
                <a:spcPct val="100000"/>
              </a:lnSpc>
              <a:spcBef>
                <a:spcPts val="0"/>
              </a:spcBef>
              <a:spcAft>
                <a:spcPts val="0"/>
              </a:spcAft>
              <a:buClr>
                <a:srgbClr val="F2B254"/>
              </a:buClr>
              <a:buSzPct val="100000"/>
              <a:buNone/>
            </a:pP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Student student = new Student("John",new Date(), major</a:t>
            </a:r>
            <a:r>
              <a:rPr lang="en-US" sz="15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5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majorService.create(major);</a:t>
            </a:r>
            <a:endParaRPr lang="en-US" sz="15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15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studentService.register(student</a:t>
            </a:r>
            <a:r>
              <a:rPr lang="en-US" sz="15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15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r>
              <a:rPr lang="en-US" sz="15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15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Text Placeholder 5"/>
          <p:cNvSpPr txBox="1">
            <a:spLocks/>
          </p:cNvSpPr>
          <p:nvPr/>
        </p:nvSpPr>
        <p:spPr>
          <a:xfrm>
            <a:off x="608012" y="1127121"/>
            <a:ext cx="11125196" cy="54551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00000"/>
              </a:lnSpc>
              <a:spcBef>
                <a:spcPts val="0"/>
              </a:spcBef>
              <a:spcAft>
                <a:spcPts val="0"/>
              </a:spcAft>
              <a:buClr>
                <a:srgbClr val="F2B254"/>
              </a:buClr>
              <a:buSzPct val="100000"/>
              <a:buNone/>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CommandLineRunner.java</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AutoShape 7"/>
          <p:cNvSpPr>
            <a:spLocks noChangeArrowheads="1"/>
          </p:cNvSpPr>
          <p:nvPr/>
        </p:nvSpPr>
        <p:spPr bwMode="auto">
          <a:xfrm>
            <a:off x="2436812" y="1399879"/>
            <a:ext cx="3352800" cy="456568"/>
          </a:xfrm>
          <a:prstGeom prst="wedgeRoundRectCallout">
            <a:avLst>
              <a:gd name="adj1" fmla="val -56854"/>
              <a:gd name="adj2" fmla="val 29378"/>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Component</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7" name="AutoShape 7"/>
          <p:cNvSpPr>
            <a:spLocks noChangeArrowheads="1"/>
          </p:cNvSpPr>
          <p:nvPr/>
        </p:nvSpPr>
        <p:spPr bwMode="auto">
          <a:xfrm>
            <a:off x="5561012" y="2438400"/>
            <a:ext cx="3352800" cy="456568"/>
          </a:xfrm>
          <a:prstGeom prst="wedgeRoundRectCallout">
            <a:avLst>
              <a:gd name="adj1" fmla="val -56854"/>
              <a:gd name="adj2" fmla="val 29378"/>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Student service</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9" name="AutoShape 7"/>
          <p:cNvSpPr>
            <a:spLocks noChangeArrowheads="1"/>
          </p:cNvSpPr>
          <p:nvPr/>
        </p:nvSpPr>
        <p:spPr bwMode="auto">
          <a:xfrm>
            <a:off x="5180012" y="3199598"/>
            <a:ext cx="3352800" cy="456568"/>
          </a:xfrm>
          <a:prstGeom prst="wedgeRoundRectCallout">
            <a:avLst>
              <a:gd name="adj1" fmla="val -56854"/>
              <a:gd name="adj2" fmla="val 29378"/>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Major service</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10" name="AutoShape 7"/>
          <p:cNvSpPr>
            <a:spLocks noChangeArrowheads="1"/>
          </p:cNvSpPr>
          <p:nvPr/>
        </p:nvSpPr>
        <p:spPr bwMode="auto">
          <a:xfrm>
            <a:off x="5561012" y="5027600"/>
            <a:ext cx="3352800" cy="456568"/>
          </a:xfrm>
          <a:prstGeom prst="wedgeRoundRectCallout">
            <a:avLst>
              <a:gd name="adj1" fmla="val -56854"/>
              <a:gd name="adj2" fmla="val 29378"/>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Persist data</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330070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34</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444500" indent="-444500">
              <a:lnSpc>
                <a:spcPct val="100000"/>
              </a:lnSpc>
              <a:buFontTx/>
              <a:buAutoNum type="arabicPeriod"/>
            </a:pPr>
            <a:r>
              <a:rPr lang="en-US" sz="3200" dirty="0"/>
              <a:t>Spring Data</a:t>
            </a:r>
          </a:p>
          <a:p>
            <a:pPr marL="444500" indent="-444500">
              <a:lnSpc>
                <a:spcPct val="100000"/>
              </a:lnSpc>
              <a:buFontTx/>
              <a:buAutoNum type="arabicPeriod"/>
            </a:pPr>
            <a:r>
              <a:rPr lang="en-US" sz="3200" dirty="0"/>
              <a:t>Repository</a:t>
            </a:r>
          </a:p>
          <a:p>
            <a:pPr marL="444500" indent="-444500">
              <a:lnSpc>
                <a:spcPct val="100000"/>
              </a:lnSpc>
              <a:buFontTx/>
              <a:buAutoNum type="arabicPeriod"/>
            </a:pPr>
            <a:r>
              <a:rPr lang="en-US" sz="3200" dirty="0"/>
              <a:t>Services</a:t>
            </a:r>
          </a:p>
        </p:txBody>
      </p:sp>
      <p:sp>
        <p:nvSpPr>
          <p:cNvPr id="4" name="Title 3"/>
          <p:cNvSpPr>
            <a:spLocks noGrp="1"/>
          </p:cNvSpPr>
          <p:nvPr>
            <p:ph type="title"/>
          </p:nvPr>
        </p:nvSpPr>
        <p:spPr/>
        <p:txBody>
          <a:bodyPr>
            <a:normAutofit/>
          </a:bodyPr>
          <a:lstStyle/>
          <a:p>
            <a:r>
              <a:rPr lang="en-US" dirty="0"/>
              <a:t>Summary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196" y="3505200"/>
            <a:ext cx="3908432" cy="2899531"/>
          </a:xfrm>
          <a:prstGeom prst="rect">
            <a:avLst/>
          </a:prstGeom>
        </p:spPr>
      </p:pic>
    </p:spTree>
    <p:extLst>
      <p:ext uri="{BB962C8B-B14F-4D97-AF65-F5344CB8AC3E}">
        <p14:creationId xmlns:p14="http://schemas.microsoft.com/office/powerpoint/2010/main" val="16691850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a:t>Spring Data Introduction</a:t>
            </a:r>
          </a:p>
        </p:txBody>
      </p:sp>
      <p:sp>
        <p:nvSpPr>
          <p:cNvPr id="3" name="Text Placeholder 2"/>
          <p:cNvSpPr>
            <a:spLocks noGrp="1"/>
          </p:cNvSpPr>
          <p:nvPr>
            <p:ph type="body" sz="quarter" idx="10"/>
          </p:nvPr>
        </p:nvSpPr>
        <p:spPr>
          <a:xfrm>
            <a:off x="1529384" y="6400802"/>
            <a:ext cx="10482604" cy="351754"/>
          </a:xfrm>
        </p:spPr>
        <p:txBody>
          <a:bodyPr/>
          <a:lstStyle/>
          <a:p>
            <a:r>
              <a:rPr lang="en-US" dirty="0" smtClean="0">
                <a:hlinkClick r:id="rId3"/>
              </a:rPr>
              <a:t>https://softuni.bg/courses/databases-advanced-hibernate</a:t>
            </a:r>
            <a:endParaRPr lang="en-US" dirty="0"/>
          </a:p>
        </p:txBody>
      </p:sp>
      <p:pic>
        <p:nvPicPr>
          <p:cNvPr id="13" name="Picture 12">
            <a:hlinkClick r:id="rId4"/>
          </p:cNvPr>
          <p:cNvPicPr>
            <a:picLocks noChangeAspect="1"/>
          </p:cNvPicPr>
          <p:nvPr/>
        </p:nvPicPr>
        <p:blipFill rotWithShape="1">
          <a:blip r:embed="rId5"/>
          <a:srcRect l="-16203" r="-16203"/>
          <a:stretch/>
        </p:blipFill>
        <p:spPr>
          <a:xfrm>
            <a:off x="303212" y="1246226"/>
            <a:ext cx="2763622" cy="957764"/>
          </a:xfrm>
          <a:prstGeom prst="roundRect">
            <a:avLst>
              <a:gd name="adj" fmla="val 3159"/>
            </a:avLst>
          </a:prstGeom>
          <a:solidFill>
            <a:schemeClr val="tx1"/>
          </a:solidFill>
        </p:spPr>
      </p:pic>
      <p:pic>
        <p:nvPicPr>
          <p:cNvPr id="14" name="Picture 13">
            <a:hlinkClick r:id="rId6"/>
          </p:cNvPr>
          <p:cNvPicPr>
            <a:picLocks noChangeAspect="1"/>
          </p:cNvPicPr>
          <p:nvPr/>
        </p:nvPicPr>
        <p:blipFill rotWithShape="1">
          <a:blip r:embed="rId7"/>
          <a:srcRect l="-5908" r="-5908"/>
          <a:stretch/>
        </p:blipFill>
        <p:spPr>
          <a:xfrm>
            <a:off x="3787285" y="1254944"/>
            <a:ext cx="2763621" cy="949046"/>
          </a:xfrm>
          <a:prstGeom prst="roundRect">
            <a:avLst>
              <a:gd name="adj" fmla="val 3159"/>
            </a:avLst>
          </a:prstGeom>
          <a:solidFill>
            <a:schemeClr val="tx1"/>
          </a:solidFill>
        </p:spPr>
      </p:pic>
      <p:pic>
        <p:nvPicPr>
          <p:cNvPr id="16" name="Picture 15">
            <a:hlinkClick r:id="rId8"/>
          </p:cNvPr>
          <p:cNvPicPr>
            <a:picLocks noChangeAspect="1"/>
          </p:cNvPicPr>
          <p:nvPr/>
        </p:nvPicPr>
        <p:blipFill rotWithShape="1">
          <a:blip r:embed="rId9"/>
          <a:srcRect l="-25003" r="-25003"/>
          <a:stretch/>
        </p:blipFill>
        <p:spPr>
          <a:xfrm>
            <a:off x="7271357" y="4002018"/>
            <a:ext cx="4614255" cy="949046"/>
          </a:xfrm>
          <a:prstGeom prst="roundRect">
            <a:avLst>
              <a:gd name="adj" fmla="val 2953"/>
            </a:avLst>
          </a:prstGeom>
          <a:solidFill>
            <a:schemeClr val="tx1"/>
          </a:solidFill>
        </p:spPr>
      </p:pic>
      <p:pic>
        <p:nvPicPr>
          <p:cNvPr id="17" name="Picture 16">
            <a:hlinkClick r:id="rId10"/>
          </p:cNvPr>
          <p:cNvPicPr>
            <a:picLocks noChangeAspect="1"/>
          </p:cNvPicPr>
          <p:nvPr/>
        </p:nvPicPr>
        <p:blipFill rotWithShape="1">
          <a:blip r:embed="rId11"/>
          <a:srcRect l="-705" r="-705"/>
          <a:stretch/>
        </p:blipFill>
        <p:spPr>
          <a:xfrm>
            <a:off x="7271357" y="5375554"/>
            <a:ext cx="4614255" cy="949046"/>
          </a:xfrm>
          <a:prstGeom prst="roundRect">
            <a:avLst>
              <a:gd name="adj" fmla="val 3159"/>
            </a:avLst>
          </a:prstGeom>
          <a:solidFill>
            <a:schemeClr val="tx1"/>
          </a:solidFill>
        </p:spPr>
      </p:pic>
      <p:pic>
        <p:nvPicPr>
          <p:cNvPr id="18" name="Picture 17">
            <a:hlinkClick r:id="rId12"/>
          </p:cNvPr>
          <p:cNvPicPr>
            <a:picLocks noChangeAspect="1"/>
          </p:cNvPicPr>
          <p:nvPr/>
        </p:nvPicPr>
        <p:blipFill rotWithShape="1">
          <a:blip r:embed="rId13"/>
          <a:srcRect t="-66530" b="-59505"/>
          <a:stretch/>
        </p:blipFill>
        <p:spPr>
          <a:xfrm>
            <a:off x="7271357" y="2619763"/>
            <a:ext cx="4614255" cy="957764"/>
          </a:xfrm>
          <a:prstGeom prst="roundRect">
            <a:avLst>
              <a:gd name="adj" fmla="val 3159"/>
            </a:avLst>
          </a:prstGeom>
          <a:solidFill>
            <a:schemeClr val="tx1"/>
          </a:solidFill>
        </p:spPr>
      </p:pic>
      <p:pic>
        <p:nvPicPr>
          <p:cNvPr id="20" name="Picture 19">
            <a:hlinkClick r:id="rId14"/>
          </p:cNvPr>
          <p:cNvPicPr>
            <a:picLocks noChangeAspect="1"/>
          </p:cNvPicPr>
          <p:nvPr/>
        </p:nvPicPr>
        <p:blipFill rotWithShape="1">
          <a:blip r:embed="rId15"/>
          <a:srcRect l="-14709" r="-14709"/>
          <a:stretch/>
        </p:blipFill>
        <p:spPr>
          <a:xfrm>
            <a:off x="303212" y="5375554"/>
            <a:ext cx="2763622" cy="949046"/>
          </a:xfrm>
          <a:prstGeom prst="roundRect">
            <a:avLst>
              <a:gd name="adj" fmla="val 3159"/>
            </a:avLst>
          </a:prstGeom>
          <a:solidFill>
            <a:schemeClr val="tx1"/>
          </a:solidFill>
        </p:spPr>
      </p:pic>
      <p:pic>
        <p:nvPicPr>
          <p:cNvPr id="21" name="Picture 20">
            <a:hlinkClick r:id="rId16"/>
          </p:cNvPr>
          <p:cNvPicPr>
            <a:picLocks noChangeAspect="1"/>
          </p:cNvPicPr>
          <p:nvPr/>
        </p:nvPicPr>
        <p:blipFill>
          <a:blip r:embed="rId17"/>
          <a:stretch>
            <a:fillRect/>
          </a:stretch>
        </p:blipFill>
        <p:spPr>
          <a:xfrm>
            <a:off x="3787284" y="5375554"/>
            <a:ext cx="2763622" cy="949046"/>
          </a:xfrm>
          <a:prstGeom prst="roundRect">
            <a:avLst>
              <a:gd name="adj" fmla="val 3159"/>
            </a:avLst>
          </a:prstGeom>
        </p:spPr>
      </p:pic>
      <p:pic>
        <p:nvPicPr>
          <p:cNvPr id="24" name="Picture 23">
            <a:hlinkClick r:id="rId18"/>
          </p:cNvPr>
          <p:cNvPicPr>
            <a:picLocks noChangeAspect="1"/>
          </p:cNvPicPr>
          <p:nvPr/>
        </p:nvPicPr>
        <p:blipFill rotWithShape="1">
          <a:blip r:embed="rId19"/>
          <a:srcRect l="-9951" r="-9951"/>
          <a:stretch/>
        </p:blipFill>
        <p:spPr>
          <a:xfrm>
            <a:off x="7271357" y="1246226"/>
            <a:ext cx="4614254" cy="949046"/>
          </a:xfrm>
          <a:prstGeom prst="roundRect">
            <a:avLst>
              <a:gd name="adj" fmla="val 3159"/>
            </a:avLst>
          </a:prstGeom>
          <a:solidFill>
            <a:schemeClr val="tx1"/>
          </a:solidFill>
        </p:spPr>
      </p:pic>
    </p:spTree>
    <p:extLst>
      <p:ext uri="{BB962C8B-B14F-4D97-AF65-F5344CB8AC3E}">
        <p14:creationId xmlns:p14="http://schemas.microsoft.com/office/powerpoint/2010/main" val="14937770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36</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US" sz="2000" dirty="0">
                <a:hlinkClick r:id="rId5"/>
              </a:rPr>
              <a:t>Databases</a:t>
            </a:r>
            <a:r>
              <a:rPr lang="en-US" sz="2000" dirty="0"/>
              <a:t>" course by </a:t>
            </a:r>
            <a:r>
              <a:rPr lang="en-US" sz="2000" noProof="1"/>
              <a:t>Telerik Academy</a:t>
            </a:r>
            <a:r>
              <a:rPr lang="en-US" sz="2000" dirty="0"/>
              <a:t> under </a:t>
            </a:r>
            <a:r>
              <a:rPr lang="en-US" sz="2000" dirty="0">
                <a:hlinkClick r:id="rId6"/>
              </a:rPr>
              <a:t>CC-BY-NC-SA</a:t>
            </a:r>
            <a:r>
              <a:rPr lang="en-US" sz="2000" dirty="0"/>
              <a:t> license</a:t>
            </a:r>
          </a:p>
        </p:txBody>
      </p:sp>
    </p:spTree>
    <p:extLst>
      <p:ext uri="{BB962C8B-B14F-4D97-AF65-F5344CB8AC3E}">
        <p14:creationId xmlns:p14="http://schemas.microsoft.com/office/powerpoint/2010/main" val="31439965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a:t>
            </a:r>
          </a:p>
          <a:p>
            <a:pPr marL="609494" lvl="2" indent="-304747">
              <a:lnSpc>
                <a:spcPct val="100000"/>
              </a:lnSpc>
              <a:buClr>
                <a:srgbClr val="F2B254"/>
              </a:buClr>
              <a:buSzPct val="100000"/>
              <a:tabLst>
                <a:tab pos="282575" algn="l"/>
              </a:tabLst>
            </a:pPr>
            <a:r>
              <a:rPr lang="en-US" dirty="0">
                <a:hlinkClick r:id="rId6"/>
              </a:rPr>
              <a:t>forum.softuni.bg</a:t>
            </a:r>
            <a:endParaRPr lang="en-US" noProof="1"/>
          </a:p>
        </p:txBody>
      </p:sp>
      <p:pic>
        <p:nvPicPr>
          <p:cNvPr id="9" name="Picture 8" descr="http://softuni.bg" title="Software University">
            <a:hlinkClick r:id="rId4" tooltip="Software University"/>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26400" y="1594686"/>
            <a:ext cx="1701050" cy="1570200"/>
          </a:xfrm>
          <a:prstGeom prst="rect">
            <a:avLst/>
          </a:prstGeom>
          <a:ln w="12700">
            <a:solidFill>
              <a:srgbClr val="55438F">
                <a:alpha val="70000"/>
              </a:srgbClr>
            </a:solidFill>
          </a:ln>
        </p:spPr>
      </p:pic>
      <p:pic>
        <p:nvPicPr>
          <p:cNvPr id="10" name="Picture 9" descr="http://softuni.org" title="Software University Foundation">
            <a:hlinkClick r:id="rId3" tooltip="Software University Foundation"/>
          </p:cNvPr>
          <p:cNvPicPr>
            <a:picLocks noChangeAspect="1"/>
          </p:cNvPicPr>
          <p:nvPr/>
        </p:nvPicPr>
        <p:blipFill rotWithShape="1">
          <a:blip r:embed="rId8"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descr="http://www.facebook.com/SoftwareUniversity" title="Software University @ Facebook">
            <a:hlinkClick r:id="rId9" tooltip="Software University @ Facebook"/>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075536" y="3512062"/>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forum.softuni.bg" title="Software University - Forum">
            <a:hlinkClick r:id="rId6" tooltip="Software University Discussion Forum"/>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109334" y="4876800"/>
            <a:ext cx="970156" cy="965726"/>
          </a:xfrm>
          <a:prstGeom prst="rect">
            <a:avLst/>
          </a:prstGeom>
        </p:spPr>
      </p:pic>
      <p:pic>
        <p:nvPicPr>
          <p:cNvPr id="5" name="Picture 4">
            <a:hlinkClick r:id="rId4"/>
          </p:cNvPr>
          <p:cNvPicPr>
            <a:picLocks noChangeAspect="1"/>
          </p:cNvPicPr>
          <p:nvPr/>
        </p:nvPicPr>
        <p:blipFill>
          <a:blip r:embed="rId12"/>
          <a:stretch>
            <a:fillRect/>
          </a:stretch>
        </p:blipFill>
        <p:spPr>
          <a:xfrm>
            <a:off x="6762304" y="3093954"/>
            <a:ext cx="2286198" cy="2493480"/>
          </a:xfrm>
          <a:prstGeom prst="rect">
            <a:avLst/>
          </a:prstGeom>
        </p:spPr>
      </p:pic>
    </p:spTree>
    <p:extLst>
      <p:ext uri="{BB962C8B-B14F-4D97-AF65-F5344CB8AC3E}">
        <p14:creationId xmlns:p14="http://schemas.microsoft.com/office/powerpoint/2010/main" val="38507882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100"/>
          <a:stretch/>
        </p:blipFill>
        <p:spPr>
          <a:xfrm>
            <a:off x="13652" y="0"/>
            <a:ext cx="12252960" cy="6858000"/>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4</a:t>
            </a:fld>
            <a:endParaRPr lang="en-US" dirty="0"/>
          </a:p>
        </p:txBody>
      </p:sp>
      <p:sp>
        <p:nvSpPr>
          <p:cNvPr id="4" name="Rectangle 3"/>
          <p:cNvSpPr/>
          <p:nvPr/>
        </p:nvSpPr>
        <p:spPr>
          <a:xfrm>
            <a:off x="-5558" y="-38100"/>
            <a:ext cx="12272170"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42070"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smtClean="0">
                <a:ln>
                  <a:solidFill>
                    <a:schemeClr val="bg1"/>
                  </a:solidFill>
                </a:ln>
                <a:effectLst>
                  <a:outerShdw blurRad="50800" dist="38100" algn="tr" rotWithShape="0">
                    <a:prstClr val="black">
                      <a:alpha val="40000"/>
                    </a:prstClr>
                  </a:outerShdw>
                </a:effectLst>
              </a:rPr>
              <a:t>Spring Data</a:t>
            </a:r>
            <a:endParaRPr lang="en-US" sz="8000" b="1" dirty="0">
              <a:ln>
                <a:solidFill>
                  <a:schemeClr val="bg1"/>
                </a:solidFill>
              </a:ln>
              <a:effectLst>
                <a:outerShdw blurRad="50800" dist="38100" algn="tr" rotWithShape="0">
                  <a:prstClr val="black">
                    <a:alpha val="40000"/>
                  </a:prstClr>
                </a:outerShdw>
              </a:effectLst>
            </a:endParaRPr>
          </a:p>
        </p:txBody>
      </p:sp>
    </p:spTree>
    <p:extLst>
      <p:ext uri="{BB962C8B-B14F-4D97-AF65-F5344CB8AC3E}">
        <p14:creationId xmlns:p14="http://schemas.microsoft.com/office/powerpoint/2010/main" val="53790233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a:t>
            </a:fld>
            <a:endParaRPr lang="en-US" dirty="0"/>
          </a:p>
        </p:txBody>
      </p:sp>
      <p:sp>
        <p:nvSpPr>
          <p:cNvPr id="4" name="Title 3"/>
          <p:cNvSpPr>
            <a:spLocks noGrp="1"/>
          </p:cNvSpPr>
          <p:nvPr>
            <p:ph type="title"/>
          </p:nvPr>
        </p:nvSpPr>
        <p:spPr/>
        <p:txBody>
          <a:bodyPr/>
          <a:lstStyle/>
          <a:p>
            <a:r>
              <a:rPr lang="en-US" dirty="0" smtClean="0"/>
              <a:t>Spring </a:t>
            </a:r>
            <a:r>
              <a:rPr lang="en-US" dirty="0" smtClean="0"/>
              <a:t>Data</a:t>
            </a:r>
            <a:endParaRPr lang="bg-BG" dirty="0"/>
          </a:p>
        </p:txBody>
      </p:sp>
      <p:sp>
        <p:nvSpPr>
          <p:cNvPr id="6" name="TextBox 5"/>
          <p:cNvSpPr txBox="1"/>
          <p:nvPr/>
        </p:nvSpPr>
        <p:spPr>
          <a:xfrm>
            <a:off x="6094179" y="4505083"/>
            <a:ext cx="804644" cy="646331"/>
          </a:xfrm>
          <a:prstGeom prst="rect">
            <a:avLst/>
          </a:prstGeom>
          <a:noFill/>
        </p:spPr>
        <p:txBody>
          <a:bodyPr wrap="none" rtlCol="0">
            <a:spAutoFit/>
          </a:bodyPr>
          <a:lstStyle/>
          <a:p>
            <a:r>
              <a:rPr lang="en-US" sz="3600" dirty="0" smtClean="0"/>
              <a:t>JPA</a:t>
            </a:r>
            <a:endParaRPr lang="bg-BG" sz="4000" dirty="0"/>
          </a:p>
        </p:txBody>
      </p:sp>
      <p:sp>
        <p:nvSpPr>
          <p:cNvPr id="10" name="Up Arrow 9"/>
          <p:cNvSpPr/>
          <p:nvPr/>
        </p:nvSpPr>
        <p:spPr>
          <a:xfrm rot="14654896">
            <a:off x="7945548" y="1470325"/>
            <a:ext cx="314790" cy="768768"/>
          </a:xfrm>
          <a:prstGeom prs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Up Arrow 10"/>
          <p:cNvSpPr/>
          <p:nvPr/>
        </p:nvSpPr>
        <p:spPr>
          <a:xfrm rot="17466374">
            <a:off x="8767984" y="4893670"/>
            <a:ext cx="345310" cy="793491"/>
          </a:xfrm>
          <a:prstGeom prs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Up Arrow 11"/>
          <p:cNvSpPr/>
          <p:nvPr/>
        </p:nvSpPr>
        <p:spPr>
          <a:xfrm rot="16200000">
            <a:off x="8798740" y="3219469"/>
            <a:ext cx="350217" cy="725166"/>
          </a:xfrm>
          <a:prstGeom prs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TextBox 12"/>
          <p:cNvSpPr txBox="1"/>
          <p:nvPr/>
        </p:nvSpPr>
        <p:spPr>
          <a:xfrm>
            <a:off x="8519124" y="2192531"/>
            <a:ext cx="1845185" cy="584775"/>
          </a:xfrm>
          <a:prstGeom prst="rect">
            <a:avLst/>
          </a:prstGeom>
          <a:noFill/>
        </p:spPr>
        <p:txBody>
          <a:bodyPr wrap="none" rtlCol="0">
            <a:spAutoFit/>
          </a:bodyPr>
          <a:lstStyle/>
          <a:p>
            <a:r>
              <a:rPr lang="en-US" sz="3200" dirty="0" smtClean="0"/>
              <a:t>Hibernate</a:t>
            </a:r>
            <a:endParaRPr lang="bg-BG" sz="2800" dirty="0"/>
          </a:p>
        </p:txBody>
      </p:sp>
      <p:sp>
        <p:nvSpPr>
          <p:cNvPr id="14" name="TextBox 13"/>
          <p:cNvSpPr txBox="1"/>
          <p:nvPr/>
        </p:nvSpPr>
        <p:spPr>
          <a:xfrm>
            <a:off x="9590028" y="3981863"/>
            <a:ext cx="1990032" cy="584775"/>
          </a:xfrm>
          <a:prstGeom prst="rect">
            <a:avLst/>
          </a:prstGeom>
          <a:noFill/>
        </p:spPr>
        <p:txBody>
          <a:bodyPr wrap="none" rtlCol="0">
            <a:spAutoFit/>
          </a:bodyPr>
          <a:lstStyle/>
          <a:p>
            <a:r>
              <a:rPr lang="en-US" sz="3200" dirty="0" err="1" smtClean="0"/>
              <a:t>EclipseLink</a:t>
            </a:r>
            <a:endParaRPr lang="bg-BG" sz="4000" dirty="0"/>
          </a:p>
        </p:txBody>
      </p:sp>
      <p:sp>
        <p:nvSpPr>
          <p:cNvPr id="15" name="TextBox 14"/>
          <p:cNvSpPr txBox="1"/>
          <p:nvPr/>
        </p:nvSpPr>
        <p:spPr>
          <a:xfrm>
            <a:off x="9715859" y="5817116"/>
            <a:ext cx="1451423" cy="584775"/>
          </a:xfrm>
          <a:prstGeom prst="rect">
            <a:avLst/>
          </a:prstGeom>
          <a:noFill/>
        </p:spPr>
        <p:txBody>
          <a:bodyPr wrap="none" rtlCol="0">
            <a:spAutoFit/>
          </a:bodyPr>
          <a:lstStyle/>
          <a:p>
            <a:r>
              <a:rPr lang="en-US" sz="3200" dirty="0" err="1" smtClean="0"/>
              <a:t>TopLink</a:t>
            </a:r>
            <a:endParaRPr lang="bg-BG" sz="4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1401" y="2828803"/>
            <a:ext cx="2316949" cy="144809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5915" y="1033388"/>
            <a:ext cx="1101035" cy="1101035"/>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2571" y="5237441"/>
            <a:ext cx="1704926" cy="579675"/>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2039" y="2990850"/>
            <a:ext cx="1348665" cy="899110"/>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495" y="2419159"/>
            <a:ext cx="2325785" cy="2325785"/>
          </a:xfrm>
          <a:prstGeom prst="rect">
            <a:avLst/>
          </a:prstGeom>
        </p:spPr>
      </p:pic>
      <p:sp>
        <p:nvSpPr>
          <p:cNvPr id="27" name="TextBox 26"/>
          <p:cNvSpPr txBox="1"/>
          <p:nvPr/>
        </p:nvSpPr>
        <p:spPr>
          <a:xfrm>
            <a:off x="999051" y="4915534"/>
            <a:ext cx="1468672" cy="1200329"/>
          </a:xfrm>
          <a:prstGeom prst="rect">
            <a:avLst/>
          </a:prstGeom>
          <a:noFill/>
        </p:spPr>
        <p:txBody>
          <a:bodyPr wrap="none" rtlCol="0">
            <a:spAutoFit/>
          </a:bodyPr>
          <a:lstStyle/>
          <a:p>
            <a:pPr algn="ctr"/>
            <a:r>
              <a:rPr lang="en-US" sz="3600" dirty="0" smtClean="0"/>
              <a:t>Spring </a:t>
            </a:r>
            <a:br>
              <a:rPr lang="en-US" sz="3600" dirty="0" smtClean="0"/>
            </a:br>
            <a:r>
              <a:rPr lang="en-US" sz="3600" dirty="0" smtClean="0"/>
              <a:t>Data</a:t>
            </a:r>
            <a:endParaRPr lang="bg-BG" sz="3600" dirty="0"/>
          </a:p>
        </p:txBody>
      </p:sp>
      <p:sp>
        <p:nvSpPr>
          <p:cNvPr id="7" name="TextBox 6"/>
          <p:cNvSpPr txBox="1"/>
          <p:nvPr/>
        </p:nvSpPr>
        <p:spPr>
          <a:xfrm>
            <a:off x="3357712" y="2990850"/>
            <a:ext cx="1207382" cy="1323439"/>
          </a:xfrm>
          <a:prstGeom prst="rect">
            <a:avLst/>
          </a:prstGeom>
          <a:noFill/>
        </p:spPr>
        <p:txBody>
          <a:bodyPr wrap="none" rtlCol="0">
            <a:spAutoFit/>
          </a:bodyPr>
          <a:lstStyle/>
          <a:p>
            <a:r>
              <a:rPr lang="bg-BG" sz="8000" dirty="0" smtClean="0">
                <a:solidFill>
                  <a:srgbClr val="92D050"/>
                </a:solidFill>
              </a:rPr>
              <a:t>+=</a:t>
            </a:r>
            <a:endParaRPr lang="bg-BG" sz="8000" dirty="0">
              <a:solidFill>
                <a:srgbClr val="92D050"/>
              </a:solidFill>
            </a:endParaRPr>
          </a:p>
        </p:txBody>
      </p:sp>
      <p:sp>
        <p:nvSpPr>
          <p:cNvPr id="30" name="AutoShape 7"/>
          <p:cNvSpPr>
            <a:spLocks noChangeArrowheads="1"/>
          </p:cNvSpPr>
          <p:nvPr/>
        </p:nvSpPr>
        <p:spPr bwMode="auto">
          <a:xfrm>
            <a:off x="2896280" y="1099633"/>
            <a:ext cx="2819167" cy="968543"/>
          </a:xfrm>
          <a:prstGeom prst="wedgeRoundRectCallout">
            <a:avLst>
              <a:gd name="adj1" fmla="val -46661"/>
              <a:gd name="adj2" fmla="val 10785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sz="2800" b="1" noProof="1" smtClean="0">
                <a:solidFill>
                  <a:srgbClr val="F7FFE7"/>
                </a:solidFill>
                <a:effectLst>
                  <a:outerShdw blurRad="38100" dist="38100" dir="2700000" algn="tl">
                    <a:srgbClr val="000000">
                      <a:alpha val="43137"/>
                    </a:srgbClr>
                  </a:outerShdw>
                </a:effectLst>
                <a:cs typeface="Consolas" pitchFamily="49" charset="0"/>
              </a:rPr>
              <a:t>Extra layer of abstraction</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159887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animBg="1"/>
      <p:bldP spid="12" grpId="0" animBg="1"/>
      <p:bldP spid="13" grpId="0"/>
      <p:bldP spid="14" grpId="0"/>
      <p:bldP spid="15" grpId="0"/>
      <p:bldP spid="27" grpId="0"/>
      <p:bldP spid="7" grpId="0"/>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sp>
        <p:nvSpPr>
          <p:cNvPr id="3" name="Content Placeholder 2"/>
          <p:cNvSpPr>
            <a:spLocks noGrp="1"/>
          </p:cNvSpPr>
          <p:nvPr>
            <p:ph idx="1"/>
          </p:nvPr>
        </p:nvSpPr>
        <p:spPr/>
        <p:txBody>
          <a:bodyPr>
            <a:normAutofit fontScale="92500" lnSpcReduction="10000"/>
          </a:bodyPr>
          <a:lstStyle/>
          <a:p>
            <a:r>
              <a:rPr lang="en-US" dirty="0"/>
              <a:t>Powerful repository and custom object-mapping abstractions</a:t>
            </a:r>
          </a:p>
          <a:p>
            <a:r>
              <a:rPr lang="en-US" dirty="0"/>
              <a:t>Dynamic query derivation from repository method names</a:t>
            </a:r>
          </a:p>
          <a:p>
            <a:r>
              <a:rPr lang="en-US" dirty="0"/>
              <a:t>Implementation domain base classes providing basic properties</a:t>
            </a:r>
          </a:p>
          <a:p>
            <a:r>
              <a:rPr lang="en-US" dirty="0"/>
              <a:t>Support for transparent auditing (created, last changed)</a:t>
            </a:r>
          </a:p>
          <a:p>
            <a:r>
              <a:rPr lang="en-US" dirty="0"/>
              <a:t>Possibility to integrate custom repository code</a:t>
            </a:r>
          </a:p>
          <a:p>
            <a:r>
              <a:rPr lang="en-US" dirty="0"/>
              <a:t>Easy Spring integration via </a:t>
            </a:r>
            <a:r>
              <a:rPr lang="en-US" dirty="0" err="1"/>
              <a:t>JavaConfig</a:t>
            </a:r>
            <a:r>
              <a:rPr lang="en-US" dirty="0"/>
              <a:t> and custom XML namespaces</a:t>
            </a:r>
          </a:p>
          <a:p>
            <a:r>
              <a:rPr lang="en-US" dirty="0" smtClean="0"/>
              <a:t>Experimental </a:t>
            </a:r>
            <a:r>
              <a:rPr lang="en-US" dirty="0"/>
              <a:t>support for Advanced integration with Spring MVC controllers</a:t>
            </a:r>
          </a:p>
          <a:p>
            <a:r>
              <a:rPr lang="en-US" dirty="0" smtClean="0"/>
              <a:t>cross-store persistence</a:t>
            </a:r>
            <a:endParaRPr lang="en-US" dirty="0"/>
          </a:p>
        </p:txBody>
      </p:sp>
      <p:sp>
        <p:nvSpPr>
          <p:cNvPr id="4" name="Title 3"/>
          <p:cNvSpPr>
            <a:spLocks noGrp="1"/>
          </p:cNvSpPr>
          <p:nvPr>
            <p:ph type="title"/>
          </p:nvPr>
        </p:nvSpPr>
        <p:spPr/>
        <p:txBody>
          <a:bodyPr/>
          <a:lstStyle/>
          <a:p>
            <a:r>
              <a:rPr lang="en-US" dirty="0" smtClean="0"/>
              <a:t>What is Spring Data</a:t>
            </a:r>
            <a:endParaRPr lang="bg-BG" dirty="0"/>
          </a:p>
        </p:txBody>
      </p:sp>
    </p:spTree>
    <p:extLst>
      <p:ext uri="{BB962C8B-B14F-4D97-AF65-F5344CB8AC3E}">
        <p14:creationId xmlns:p14="http://schemas.microsoft.com/office/powerpoint/2010/main" val="265244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812" y="1052703"/>
            <a:ext cx="9934715" cy="5570537"/>
          </a:xfrm>
        </p:spPr>
      </p:pic>
      <p:sp>
        <p:nvSpPr>
          <p:cNvPr id="4" name="Title 3"/>
          <p:cNvSpPr>
            <a:spLocks noGrp="1"/>
          </p:cNvSpPr>
          <p:nvPr>
            <p:ph type="title"/>
          </p:nvPr>
        </p:nvSpPr>
        <p:spPr/>
        <p:txBody>
          <a:bodyPr/>
          <a:lstStyle/>
          <a:p>
            <a:r>
              <a:rPr lang="en-US" dirty="0" smtClean="0"/>
              <a:t>Spring Data Role</a:t>
            </a:r>
            <a:endParaRPr lang="bg-BG" dirty="0"/>
          </a:p>
        </p:txBody>
      </p:sp>
    </p:spTree>
    <p:extLst>
      <p:ext uri="{BB962C8B-B14F-4D97-AF65-F5344CB8AC3E}">
        <p14:creationId xmlns:p14="http://schemas.microsoft.com/office/powerpoint/2010/main" val="3779245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
        <p:nvSpPr>
          <p:cNvPr id="4" name="Title 3"/>
          <p:cNvSpPr>
            <a:spLocks noGrp="1"/>
          </p:cNvSpPr>
          <p:nvPr>
            <p:ph type="title"/>
          </p:nvPr>
        </p:nvSpPr>
        <p:spPr/>
        <p:txBody>
          <a:bodyPr/>
          <a:lstStyle/>
          <a:p>
            <a:r>
              <a:rPr lang="en-US" dirty="0"/>
              <a:t>Spring Framework</a:t>
            </a:r>
          </a:p>
        </p:txBody>
      </p:sp>
      <p:pic>
        <p:nvPicPr>
          <p:cNvPr id="5" name="Picture 4">
            <a:hlinkClick r:id="rId2"/>
          </p:cNvPr>
          <p:cNvPicPr>
            <a:picLocks noChangeAspect="1"/>
          </p:cNvPicPr>
          <p:nvPr/>
        </p:nvPicPr>
        <p:blipFill>
          <a:blip r:embed="rId3"/>
          <a:stretch>
            <a:fillRect/>
          </a:stretch>
        </p:blipFill>
        <p:spPr>
          <a:xfrm>
            <a:off x="1065212" y="1196480"/>
            <a:ext cx="10058400" cy="5280520"/>
          </a:xfrm>
          <a:prstGeom prst="roundRect">
            <a:avLst>
              <a:gd name="adj" fmla="val 683"/>
            </a:avLst>
          </a:prstGeom>
        </p:spPr>
      </p:pic>
      <p:sp>
        <p:nvSpPr>
          <p:cNvPr id="6" name="AutoShape 7"/>
          <p:cNvSpPr>
            <a:spLocks noChangeArrowheads="1"/>
          </p:cNvSpPr>
          <p:nvPr/>
        </p:nvSpPr>
        <p:spPr bwMode="auto">
          <a:xfrm>
            <a:off x="7008812" y="3412828"/>
            <a:ext cx="2362200" cy="625772"/>
          </a:xfrm>
          <a:prstGeom prst="wedgeRoundRectCallout">
            <a:avLst>
              <a:gd name="adj1" fmla="val -37925"/>
              <a:gd name="adj2" fmla="val -8029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Spring Boot</a:t>
            </a:r>
            <a:br>
              <a:rPr lang="en-US" b="1" noProof="1" smtClean="0">
                <a:solidFill>
                  <a:srgbClr val="F7FFE7"/>
                </a:solidFill>
                <a:effectLst>
                  <a:outerShdw blurRad="38100" dist="38100" dir="2700000" algn="tl">
                    <a:srgbClr val="000000">
                      <a:alpha val="43137"/>
                    </a:srgbClr>
                  </a:outerShdw>
                </a:effectLst>
                <a:cs typeface="Consolas" pitchFamily="49" charset="0"/>
              </a:rPr>
            </a:br>
            <a:r>
              <a:rPr lang="en-US" b="1" noProof="1" smtClean="0">
                <a:solidFill>
                  <a:srgbClr val="F7FFE7"/>
                </a:solidFill>
                <a:effectLst>
                  <a:outerShdw blurRad="38100" dist="38100" dir="2700000" algn="tl">
                    <a:srgbClr val="000000">
                      <a:alpha val="43137"/>
                    </a:srgbClr>
                  </a:outerShdw>
                </a:effectLst>
                <a:cs typeface="Consolas" pitchFamily="49" charset="0"/>
              </a:rPr>
              <a:t>Module</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7" name="AutoShape 7"/>
          <p:cNvSpPr>
            <a:spLocks noChangeArrowheads="1"/>
          </p:cNvSpPr>
          <p:nvPr/>
        </p:nvSpPr>
        <p:spPr bwMode="auto">
          <a:xfrm>
            <a:off x="3427412" y="3380172"/>
            <a:ext cx="2514600" cy="658428"/>
          </a:xfrm>
          <a:prstGeom prst="wedgeRoundRectCallout">
            <a:avLst>
              <a:gd name="adj1" fmla="val -7510"/>
              <a:gd name="adj2" fmla="val -77913"/>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buClr>
                <a:schemeClr val="accent5">
                  <a:lumMod val="40000"/>
                  <a:lumOff val="60000"/>
                </a:schemeClr>
              </a:buClr>
              <a:buSzPct val="70000"/>
            </a:pPr>
            <a:r>
              <a:rPr lang="en-US" b="1" noProof="1" smtClean="0">
                <a:solidFill>
                  <a:srgbClr val="F7FFE7"/>
                </a:solidFill>
                <a:effectLst>
                  <a:outerShdw blurRad="38100" dist="38100" dir="2700000" algn="tl">
                    <a:srgbClr val="000000">
                      <a:alpha val="43137"/>
                    </a:srgbClr>
                  </a:outerShdw>
                </a:effectLst>
                <a:cs typeface="Consolas" pitchFamily="49" charset="0"/>
              </a:rPr>
              <a:t>Spring Data Module</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139977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9</a:t>
            </a:fld>
            <a:endParaRPr lang="en-US" dirty="0"/>
          </a:p>
        </p:txBody>
      </p:sp>
      <p:sp>
        <p:nvSpPr>
          <p:cNvPr id="3" name="Content Placeholder 2"/>
          <p:cNvSpPr>
            <a:spLocks noGrp="1"/>
          </p:cNvSpPr>
          <p:nvPr>
            <p:ph idx="1"/>
          </p:nvPr>
        </p:nvSpPr>
        <p:spPr/>
        <p:txBody>
          <a:bodyPr>
            <a:normAutofit/>
          </a:bodyPr>
          <a:lstStyle/>
          <a:p>
            <a:r>
              <a:rPr lang="en-US" dirty="0"/>
              <a:t>Create stand-alone Spring applications</a:t>
            </a:r>
          </a:p>
          <a:p>
            <a:r>
              <a:rPr lang="en-US" dirty="0"/>
              <a:t>Embed Tomcat or Jetty directly (no need to deploy WAR files)</a:t>
            </a:r>
          </a:p>
          <a:p>
            <a:r>
              <a:rPr lang="en-US" dirty="0"/>
              <a:t>Provide opinionated 'starter' POMs to simplify your Maven configuration</a:t>
            </a:r>
          </a:p>
          <a:p>
            <a:r>
              <a:rPr lang="en-US" dirty="0"/>
              <a:t>Automatically configure Spring whenever possible</a:t>
            </a:r>
          </a:p>
          <a:p>
            <a:r>
              <a:rPr lang="en-US" dirty="0" smtClean="0"/>
              <a:t>Absolutely </a:t>
            </a:r>
            <a:r>
              <a:rPr lang="en-US" dirty="0"/>
              <a:t>no code generation and no requirement for XML configuration</a:t>
            </a:r>
          </a:p>
          <a:p>
            <a:endParaRPr lang="bg-BG" dirty="0"/>
          </a:p>
        </p:txBody>
      </p:sp>
      <p:sp>
        <p:nvSpPr>
          <p:cNvPr id="4" name="Title 3"/>
          <p:cNvSpPr>
            <a:spLocks noGrp="1"/>
          </p:cNvSpPr>
          <p:nvPr>
            <p:ph type="title"/>
          </p:nvPr>
        </p:nvSpPr>
        <p:spPr/>
        <p:txBody>
          <a:bodyPr/>
          <a:lstStyle/>
          <a:p>
            <a:r>
              <a:rPr lang="en-US" dirty="0" smtClean="0"/>
              <a:t>Spring Boot – Convention over configuration</a:t>
            </a:r>
            <a:endParaRPr lang="bg-BG" dirty="0"/>
          </a:p>
        </p:txBody>
      </p:sp>
    </p:spTree>
    <p:extLst>
      <p:ext uri="{BB962C8B-B14F-4D97-AF65-F5344CB8AC3E}">
        <p14:creationId xmlns:p14="http://schemas.microsoft.com/office/powerpoint/2010/main" val="119951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0</TotalTime>
  <Words>1601</Words>
  <Application>Microsoft Office PowerPoint</Application>
  <PresentationFormat>Custom</PresentationFormat>
  <Paragraphs>417</Paragraphs>
  <Slides>37</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Consolas</vt:lpstr>
      <vt:lpstr>Wingdings</vt:lpstr>
      <vt:lpstr>Wingdings 2</vt:lpstr>
      <vt:lpstr>SoftUni 16x9</vt:lpstr>
      <vt:lpstr>Spring Data Introduction</vt:lpstr>
      <vt:lpstr>Table of Contents</vt:lpstr>
      <vt:lpstr>Questions</vt:lpstr>
      <vt:lpstr>PowerPoint Presentation</vt:lpstr>
      <vt:lpstr>Spring Data</vt:lpstr>
      <vt:lpstr>What is Spring Data</vt:lpstr>
      <vt:lpstr>Spring Data Role</vt:lpstr>
      <vt:lpstr>Spring Framework</vt:lpstr>
      <vt:lpstr>Spring Boot – Convention over configuration</vt:lpstr>
      <vt:lpstr>Dependencies</vt:lpstr>
      <vt:lpstr>Dependencies</vt:lpstr>
      <vt:lpstr>Build</vt:lpstr>
      <vt:lpstr>Configuration</vt:lpstr>
      <vt:lpstr>Configuration</vt:lpstr>
      <vt:lpstr>Configuration</vt:lpstr>
      <vt:lpstr>spring.jpa.hibernate.ddl-auto</vt:lpstr>
      <vt:lpstr>Spring Architecture</vt:lpstr>
      <vt:lpstr>Spring Data Architecture</vt:lpstr>
      <vt:lpstr>Java Bean</vt:lpstr>
      <vt:lpstr>Models</vt:lpstr>
      <vt:lpstr>Models</vt:lpstr>
      <vt:lpstr>Spring Data Architecture</vt:lpstr>
      <vt:lpstr>Spring Repository</vt:lpstr>
      <vt:lpstr>Built-in CRUD Operations</vt:lpstr>
      <vt:lpstr>Custom CRUD Operations</vt:lpstr>
      <vt:lpstr> Query lookup strategies</vt:lpstr>
      <vt:lpstr>Repositories</vt:lpstr>
      <vt:lpstr>Spring Data Architecture</vt:lpstr>
      <vt:lpstr>Services</vt:lpstr>
      <vt:lpstr>Services</vt:lpstr>
      <vt:lpstr>Spring Annotations</vt:lpstr>
      <vt:lpstr>Entry Point</vt:lpstr>
      <vt:lpstr>Command Line Runner</vt:lpstr>
      <vt:lpstr>Summary</vt:lpstr>
      <vt:lpstr>Spring Data Introduction</vt:lpstr>
      <vt:lpstr>License</vt:lpstr>
      <vt:lpstr>Free Trainings @ Software University</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Databases Advanced – Hibernate</dc:title>
  <dc:subject>Software Development Course</dc:subject>
  <dc:creator/>
  <cp:keywords>softuni, databases, hibernate, ef, ORM, JDBC</cp:keywords>
  <dc:description>Software University Foundation - http://softuni.org</dc:description>
  <cp:lastModifiedBy/>
  <cp:revision>1</cp:revision>
  <dcterms:created xsi:type="dcterms:W3CDTF">2014-01-02T17:00:34Z</dcterms:created>
  <dcterms:modified xsi:type="dcterms:W3CDTF">2017-07-19T07:01:13Z</dcterms:modified>
  <cp:category>https://softuni.bg/trainings/1444/databases-advanced-hibernate-october-2016</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